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1" r:id="rId14"/>
    <p:sldId id="274" r:id="rId15"/>
    <p:sldId id="269" r:id="rId16"/>
    <p:sldId id="270" r:id="rId17"/>
    <p:sldId id="276" r:id="rId18"/>
    <p:sldId id="277" r:id="rId19"/>
    <p:sldId id="279" r:id="rId20"/>
    <p:sldId id="271" r:id="rId21"/>
    <p:sldId id="278" r:id="rId22"/>
    <p:sldId id="272" r:id="rId23"/>
    <p:sldId id="280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04" autoAdjust="0"/>
  </p:normalViewPr>
  <p:slideViewPr>
    <p:cSldViewPr>
      <p:cViewPr varScale="1">
        <p:scale>
          <a:sx n="73" d="100"/>
          <a:sy n="73" d="100"/>
        </p:scale>
        <p:origin x="-17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chronic-rhinosinusitis-with-nasal-polyposis-management-and-prognosis/abstract/7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hronic-rhinosinusitis-with-nasal-polyposis-management-and-prognosis/abstract/79" TargetMode="External"/><Relationship Id="rId2" Type="http://schemas.openxmlformats.org/officeDocument/2006/relationships/hyperlink" Target="https://www.uptodate.com/contents/chronic-rhinosinusitis-with-nasal-polyposis-management-and-prognosis/abstract/7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hronic-rhinosinusitis-with-nasal-polyposis-management-and-prognosis/abstract/9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hronic-rhinosinusitis-with-nasal-polyposis-management-and-prognosis/abstract/128" TargetMode="External"/><Relationship Id="rId2" Type="http://schemas.openxmlformats.org/officeDocument/2006/relationships/hyperlink" Target="https://www.uptodate.com/contents/chronic-rhinosinusitis-with-nasal-polyposis-management-and-prognosis/abstract/1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chronic-rhinosinusitis-with-nasal-polyposis-management-and-prognosis/abstract/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>Kronik </a:t>
            </a:r>
            <a:r>
              <a:rPr lang="tr-TR" sz="3600" dirty="0" err="1" smtClean="0"/>
              <a:t>Rinosinüzit</a:t>
            </a:r>
            <a:r>
              <a:rPr lang="tr-TR" sz="3600" dirty="0" smtClean="0"/>
              <a:t> ve Nazal Polipler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0CD62BF9-94F1-DBD9-C704-811FE09425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995" t="42059" r="18321" b="19412"/>
          <a:stretch/>
        </p:blipFill>
        <p:spPr>
          <a:xfrm>
            <a:off x="6357950" y="0"/>
            <a:ext cx="2786050" cy="1818152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08FD893C-4E04-CA58-A9E2-E7F309DCF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90497" cy="199573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2D13E36F-C043-65B5-FE0D-E4780DCA64F3}"/>
              </a:ext>
            </a:extLst>
          </p:cNvPr>
          <p:cNvSpPr txBox="1">
            <a:spLocks/>
          </p:cNvSpPr>
          <p:nvPr/>
        </p:nvSpPr>
        <p:spPr>
          <a:xfrm>
            <a:off x="1357290" y="3929066"/>
            <a:ext cx="9144000" cy="165576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x-none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x-none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Dr. </a:t>
            </a: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Hakan</a:t>
            </a:r>
            <a:r>
              <a:rPr kumimoji="0" lang="tr-TR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tr-TR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Basır</a:t>
            </a:r>
            <a:endParaRPr kumimoji="0" lang="x-none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x-none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İmmünoloji ve Alerji Hastalıkları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x-none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Adana Şehir Eğitim ve Araştırma Hastanesi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x-non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48162891-066F-E210-70A6-AA79303927D0}"/>
              </a:ext>
            </a:extLst>
          </p:cNvPr>
          <p:cNvSpPr txBox="1"/>
          <p:nvPr/>
        </p:nvSpPr>
        <p:spPr>
          <a:xfrm>
            <a:off x="3786182" y="628652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latin typeface="+mj-lt"/>
              </a:rPr>
              <a:t>26.04.2025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sz="1800" dirty="0" smtClean="0"/>
              <a:t>Spesifik olarak, tip 2 </a:t>
            </a:r>
            <a:r>
              <a:rPr lang="tr-TR" sz="1800" dirty="0" err="1" smtClean="0"/>
              <a:t>endotipi</a:t>
            </a:r>
            <a:r>
              <a:rPr lang="tr-TR" sz="1800" dirty="0" smtClean="0"/>
              <a:t> baskılayan biyolojik ajanların kullanımı, aynı zamanda polipleri de küçültür. </a:t>
            </a:r>
            <a:r>
              <a:rPr lang="tr-TR" sz="1800" dirty="0" err="1" smtClean="0"/>
              <a:t>Goblet</a:t>
            </a:r>
            <a:r>
              <a:rPr lang="tr-TR" sz="1800" dirty="0" smtClean="0"/>
              <a:t> hücre </a:t>
            </a:r>
            <a:r>
              <a:rPr lang="tr-TR" sz="1800" dirty="0" err="1" smtClean="0"/>
              <a:t>hiperplazisinin</a:t>
            </a:r>
            <a:r>
              <a:rPr lang="tr-TR" sz="1800" dirty="0" smtClean="0"/>
              <a:t> geri döndüğü henüz kanıtlanmamıştır, ancak in </a:t>
            </a:r>
            <a:r>
              <a:rPr lang="tr-TR" sz="1800" dirty="0" err="1" smtClean="0"/>
              <a:t>vitro</a:t>
            </a:r>
            <a:r>
              <a:rPr lang="tr-TR" sz="1800" dirty="0" smtClean="0"/>
              <a:t> çalışmalar bariyerle ilişkili yeniden yapılanmanın büyük oranda direkt olarak standart tip 2 </a:t>
            </a:r>
            <a:r>
              <a:rPr lang="tr-TR" sz="1800" dirty="0" err="1" smtClean="0"/>
              <a:t>sitokinler</a:t>
            </a:r>
            <a:r>
              <a:rPr lang="tr-TR" sz="1800" dirty="0" smtClean="0"/>
              <a:t> tarafında yönlendirildiğini göstermektedir. Bu nedenle, tip 2 </a:t>
            </a:r>
            <a:r>
              <a:rPr lang="tr-TR" sz="1800" dirty="0" err="1" smtClean="0"/>
              <a:t>inflamasyonu</a:t>
            </a:r>
            <a:r>
              <a:rPr lang="tr-TR" sz="1800" dirty="0" smtClean="0"/>
              <a:t> baskılayan biyolojik ajanlar, </a:t>
            </a:r>
            <a:r>
              <a:rPr lang="tr-TR" sz="1800" dirty="0" err="1" smtClean="0"/>
              <a:t>inflamasyonu</a:t>
            </a:r>
            <a:r>
              <a:rPr lang="tr-TR" sz="1800" dirty="0" smtClean="0"/>
              <a:t> baskılayabilir, yeniden yapılanmayı tersine çevirebilir ve </a:t>
            </a:r>
            <a:r>
              <a:rPr lang="tr-TR" sz="1800" dirty="0" err="1" smtClean="0"/>
              <a:t>nüksü</a:t>
            </a:r>
            <a:r>
              <a:rPr lang="tr-TR" sz="1800" dirty="0" smtClean="0"/>
              <a:t> sınırlayabilir; böylece en şiddetli KRS </a:t>
            </a:r>
            <a:r>
              <a:rPr lang="tr-TR" sz="1800" dirty="0" err="1" smtClean="0"/>
              <a:t>fenotiplerinin</a:t>
            </a:r>
            <a:r>
              <a:rPr lang="tr-TR" sz="1800" dirty="0" smtClean="0"/>
              <a:t> klinik seyrini değiştirebilir</a:t>
            </a:r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err="1" smtClean="0"/>
              <a:t>Rinosinüzit</a:t>
            </a:r>
            <a:r>
              <a:rPr lang="tr-TR" sz="1800" dirty="0" smtClean="0"/>
              <a:t> tanısında çeşitli görüntüleme yöntemleri [konvansiyonel direkt </a:t>
            </a:r>
            <a:r>
              <a:rPr lang="tr-TR" sz="1800" dirty="0" err="1" smtClean="0"/>
              <a:t>grafi</a:t>
            </a:r>
            <a:r>
              <a:rPr lang="tr-TR" sz="1800" dirty="0" smtClean="0"/>
              <a:t>, bilgisayarlı tomografi (BT) ve manyetik rezonans görüntüleme (MRG)] değerlendirilmiştir.</a:t>
            </a:r>
          </a:p>
          <a:p>
            <a:r>
              <a:rPr lang="tr-TR" sz="1800" dirty="0" smtClean="0"/>
              <a:t> BT, başta KRS olmak üzere </a:t>
            </a:r>
            <a:r>
              <a:rPr lang="tr-TR" sz="1800" dirty="0" err="1" smtClean="0"/>
              <a:t>rinolojik</a:t>
            </a:r>
            <a:r>
              <a:rPr lang="tr-TR" sz="1800" dirty="0" smtClean="0"/>
              <a:t> hastalıkların radyolojik değerlendirmesinde altın standart olmaya devam etmektedir.</a:t>
            </a:r>
          </a:p>
          <a:p>
            <a:r>
              <a:rPr lang="tr-TR" sz="1800" dirty="0" smtClean="0"/>
              <a:t>Konvansiyonel sinüs direkt </a:t>
            </a:r>
            <a:r>
              <a:rPr lang="tr-TR" sz="1800" dirty="0" err="1" smtClean="0"/>
              <a:t>grafisi</a:t>
            </a:r>
            <a:r>
              <a:rPr lang="tr-TR" sz="1800" dirty="0" smtClean="0"/>
              <a:t> artık gerek ARS gerekse </a:t>
            </a:r>
            <a:r>
              <a:rPr lang="tr-TR" sz="1800" dirty="0" err="1" smtClean="0"/>
              <a:t>KRS’de</a:t>
            </a:r>
            <a:r>
              <a:rPr lang="tr-TR" sz="1800" dirty="0" smtClean="0"/>
              <a:t> </a:t>
            </a:r>
            <a:r>
              <a:rPr lang="tr-TR" sz="1800" dirty="0" err="1" smtClean="0"/>
              <a:t>endike</a:t>
            </a:r>
            <a:r>
              <a:rPr lang="tr-TR" sz="1800" dirty="0" smtClean="0"/>
              <a:t> değildir</a:t>
            </a:r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Tanı araçları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/>
          </a:bodyPr>
          <a:lstStyle/>
          <a:p>
            <a:r>
              <a:rPr lang="tr-TR" sz="1800" dirty="0" err="1" smtClean="0"/>
              <a:t>Sinonazal</a:t>
            </a:r>
            <a:r>
              <a:rPr lang="tr-TR" sz="1800" dirty="0" smtClean="0"/>
              <a:t> </a:t>
            </a:r>
            <a:r>
              <a:rPr lang="tr-TR" sz="1800" dirty="0" err="1" smtClean="0"/>
              <a:t>inflamatuar</a:t>
            </a:r>
            <a:r>
              <a:rPr lang="tr-TR" sz="1800" dirty="0" smtClean="0"/>
              <a:t> değişikliklerin en sık kullanılan ve doğrulanmış </a:t>
            </a:r>
            <a:r>
              <a:rPr lang="tr-TR" sz="1800" dirty="0" err="1" smtClean="0"/>
              <a:t>skorlama</a:t>
            </a:r>
            <a:r>
              <a:rPr lang="tr-TR" sz="1800" dirty="0" smtClean="0"/>
              <a:t> sistemi, maksimum 24 ya da 12/taraf skor veren, </a:t>
            </a:r>
            <a:r>
              <a:rPr lang="tr-TR" sz="1800" dirty="0" err="1" smtClean="0"/>
              <a:t>Lund</a:t>
            </a:r>
            <a:r>
              <a:rPr lang="tr-TR" sz="1800" dirty="0" smtClean="0"/>
              <a:t>-</a:t>
            </a:r>
            <a:r>
              <a:rPr lang="tr-TR" sz="1800" dirty="0" err="1" smtClean="0"/>
              <a:t>Mackay</a:t>
            </a:r>
            <a:r>
              <a:rPr lang="tr-TR" sz="1800" dirty="0" smtClean="0"/>
              <a:t> skoru (LMS) olmaya devam etmektedir.</a:t>
            </a:r>
          </a:p>
          <a:p>
            <a:endParaRPr lang="tr-TR" sz="1800" dirty="0" smtClean="0"/>
          </a:p>
          <a:p>
            <a:r>
              <a:rPr lang="tr-TR" sz="1800" dirty="0" smtClean="0"/>
              <a:t>İki veya daha düşük LMS </a:t>
            </a:r>
            <a:r>
              <a:rPr lang="tr-TR" sz="1800" dirty="0" smtClean="0"/>
              <a:t>güçlü </a:t>
            </a:r>
            <a:r>
              <a:rPr lang="tr-TR" sz="1800" dirty="0" smtClean="0"/>
              <a:t>bir </a:t>
            </a:r>
            <a:r>
              <a:rPr lang="tr-TR" sz="1800" dirty="0" smtClean="0"/>
              <a:t>negatif </a:t>
            </a:r>
            <a:r>
              <a:rPr lang="tr-TR" sz="1800" dirty="0" err="1" smtClean="0"/>
              <a:t>prediktif</a:t>
            </a:r>
            <a:r>
              <a:rPr lang="tr-TR" sz="1800" dirty="0" smtClean="0"/>
              <a:t> değere, 5 veya daha yüksek </a:t>
            </a:r>
            <a:r>
              <a:rPr lang="tr-TR" sz="1800" dirty="0" smtClean="0"/>
              <a:t>güçlü </a:t>
            </a:r>
            <a:r>
              <a:rPr lang="tr-TR" sz="1800" dirty="0" smtClean="0"/>
              <a:t>bir </a:t>
            </a:r>
            <a:r>
              <a:rPr lang="tr-TR" sz="1800" dirty="0" smtClean="0"/>
              <a:t>pozitif </a:t>
            </a:r>
            <a:r>
              <a:rPr lang="tr-TR" sz="1800" dirty="0" err="1" smtClean="0"/>
              <a:t>prediktif</a:t>
            </a:r>
            <a:r>
              <a:rPr lang="tr-TR" sz="1800" dirty="0" smtClean="0"/>
              <a:t> değere sahiptir, gerçek hastalığı güçlü bir şekilde gösterir.</a:t>
            </a:r>
          </a:p>
          <a:p>
            <a:endParaRPr lang="tr-TR" sz="1800" dirty="0" smtClean="0"/>
          </a:p>
          <a:p>
            <a:r>
              <a:rPr lang="tr-TR" sz="1800" dirty="0" smtClean="0"/>
              <a:t> </a:t>
            </a:r>
            <a:r>
              <a:rPr lang="tr-TR" sz="1800" dirty="0" err="1" smtClean="0"/>
              <a:t>KRS’de</a:t>
            </a:r>
            <a:r>
              <a:rPr lang="tr-TR" sz="1800" dirty="0" smtClean="0"/>
              <a:t> BT normal şartlarda, uygun medikal tedavi sonrası başarısızlık ve araya giren akut atak olmadan önerilmemekteydi, fakat son yapılan çalışmalar erken </a:t>
            </a:r>
            <a:r>
              <a:rPr lang="tr-TR" sz="1800" dirty="0" err="1" smtClean="0"/>
              <a:t>BT’nin</a:t>
            </a:r>
            <a:r>
              <a:rPr lang="tr-TR" sz="1800" dirty="0" smtClean="0"/>
              <a:t>, ampirik olarak verilen uzun antibiyotik kürlerine kıyasla daha uygun maliyetli olabileceğini ve hastalar tarafından tercih edildiğini </a:t>
            </a:r>
            <a:r>
              <a:rPr lang="tr-TR" sz="1800" dirty="0" smtClean="0"/>
              <a:t>göstermektedir</a:t>
            </a:r>
          </a:p>
          <a:p>
            <a:r>
              <a:rPr lang="tr-TR" sz="1800" dirty="0" smtClean="0"/>
              <a:t>Nazal endoskopi </a:t>
            </a:r>
            <a:r>
              <a:rPr lang="tr-TR" sz="1800" dirty="0" err="1" smtClean="0"/>
              <a:t>rinolojik</a:t>
            </a:r>
            <a:r>
              <a:rPr lang="tr-TR" sz="1800" dirty="0" smtClean="0"/>
              <a:t> muayenenin vazgeçilmez bir parçası olmaya devam etmektedir.</a:t>
            </a:r>
          </a:p>
          <a:p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0724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İzleme </a:t>
            </a:r>
            <a:r>
              <a:rPr lang="tr-TR" dirty="0" smtClean="0"/>
              <a:t> 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 Tedaviye başlandıktan sonra hastalar düzenli aralıklarla izlenmelidir. Genellikle hastalardan tedavinin başlamasından üç ay sonra ve ardından semptomlar kontrol altına alınıncaya kadar her üç ila altı ayda bir değerlendirilmelidir.</a:t>
            </a:r>
          </a:p>
          <a:p>
            <a:endParaRPr lang="tr-TR" dirty="0" smtClean="0"/>
          </a:p>
          <a:p>
            <a:r>
              <a:rPr lang="tr-TR" dirty="0" smtClean="0"/>
              <a:t> Her ziyarette </a:t>
            </a:r>
            <a:r>
              <a:rPr lang="tr-TR" dirty="0" err="1" smtClean="0"/>
              <a:t>sinonazal</a:t>
            </a:r>
            <a:r>
              <a:rPr lang="tr-TR" dirty="0" smtClean="0"/>
              <a:t> semptomları ve yaşam kalitesini değerlendiririz, burun muayenesi yaparız (mümkünse endoskopik) ve alevlenmeler için oral </a:t>
            </a:r>
            <a:r>
              <a:rPr lang="tr-TR" dirty="0" err="1" smtClean="0"/>
              <a:t>Sino</a:t>
            </a:r>
            <a:r>
              <a:rPr lang="tr-TR" dirty="0" smtClean="0"/>
              <a:t>-nazal sonuç testi(SNOT-22) gibi doğrulanmış semptom anketlerini kullanarak CRS ile ilişkili yaşam kalitesinin semptom şiddetini değerlendiririz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6858048" cy="63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 fontScale="62500" lnSpcReduction="20000"/>
          </a:bodyPr>
          <a:lstStyle/>
          <a:p>
            <a:r>
              <a:rPr lang="tr-TR" b="1" dirty="0" smtClean="0"/>
              <a:t>Fonksiyonel endoskopik sinüs cerrahisi </a:t>
            </a:r>
            <a:r>
              <a:rPr lang="tr-TR" dirty="0" smtClean="0"/>
              <a:t> </a:t>
            </a:r>
          </a:p>
          <a:p>
            <a:endParaRPr lang="tr-TR" dirty="0" smtClean="0"/>
          </a:p>
          <a:p>
            <a:r>
              <a:rPr lang="tr-TR" dirty="0" smtClean="0"/>
              <a:t> Fonksiyonel endoskopik sinüs cerrahisi (FESS), </a:t>
            </a:r>
            <a:r>
              <a:rPr lang="tr-TR" dirty="0" err="1" smtClean="0"/>
              <a:t>CRSwNP'li</a:t>
            </a:r>
            <a:r>
              <a:rPr lang="tr-TR" dirty="0" smtClean="0"/>
              <a:t> hastalara uygulandığında, </a:t>
            </a:r>
            <a:r>
              <a:rPr lang="tr-TR" dirty="0" err="1" smtClean="0"/>
              <a:t>polipoid</a:t>
            </a:r>
            <a:r>
              <a:rPr lang="tr-TR" dirty="0" smtClean="0"/>
              <a:t> materyali ve </a:t>
            </a:r>
            <a:r>
              <a:rPr lang="tr-TR" dirty="0" err="1" smtClean="0"/>
              <a:t>inflamatuar</a:t>
            </a:r>
            <a:r>
              <a:rPr lang="tr-TR" dirty="0" smtClean="0"/>
              <a:t> kalıntıları çıkarmak ve </a:t>
            </a:r>
            <a:r>
              <a:rPr lang="tr-TR" dirty="0" err="1" smtClean="0"/>
              <a:t>mukozal</a:t>
            </a:r>
            <a:r>
              <a:rPr lang="tr-TR" dirty="0" smtClean="0"/>
              <a:t> hastalığın kademeli olarak çözülmesini kolaylaştırmak için fizyolojik sinüs </a:t>
            </a:r>
            <a:r>
              <a:rPr lang="tr-TR" dirty="0" err="1" smtClean="0"/>
              <a:t>ventilasyonunu</a:t>
            </a:r>
            <a:r>
              <a:rPr lang="tr-TR" dirty="0" smtClean="0"/>
              <a:t> ve drenajını en üst düzeye çıkarmak için tasarlanmıştır. Ek olarak, çıkış yollarının genişletilmesi, cerrahiden sonra </a:t>
            </a:r>
            <a:r>
              <a:rPr lang="tr-TR" dirty="0" err="1" smtClean="0"/>
              <a:t>topikal</a:t>
            </a:r>
            <a:r>
              <a:rPr lang="tr-TR" dirty="0" smtClean="0"/>
              <a:t> ilaçların daha iyi </a:t>
            </a:r>
            <a:r>
              <a:rPr lang="tr-TR" dirty="0" err="1" smtClean="0"/>
              <a:t>penetrasyonuna</a:t>
            </a:r>
            <a:r>
              <a:rPr lang="tr-TR" dirty="0" smtClean="0"/>
              <a:t> olanak tanır. </a:t>
            </a:r>
          </a:p>
          <a:p>
            <a:endParaRPr lang="tr-TR" dirty="0" smtClean="0"/>
          </a:p>
          <a:p>
            <a:r>
              <a:rPr lang="tr-TR" b="1" dirty="0" err="1" smtClean="0"/>
              <a:t>Endikasyonlar</a:t>
            </a:r>
            <a:r>
              <a:rPr lang="tr-TR" b="1" dirty="0" smtClean="0"/>
              <a:t> </a:t>
            </a:r>
            <a:r>
              <a:rPr lang="tr-TR" dirty="0" smtClean="0"/>
              <a:t> —  </a:t>
            </a:r>
            <a:r>
              <a:rPr lang="tr-TR" dirty="0" err="1" smtClean="0"/>
              <a:t>CRSwNP'li</a:t>
            </a:r>
            <a:r>
              <a:rPr lang="tr-TR" dirty="0" smtClean="0"/>
              <a:t> hastaların çoğu için, standart tıbbi yönetimle yeterli iyileşme sağlanamadığında sinüs cerrahisi öneriyoruz. Cerrahi müdahale için belirli </a:t>
            </a:r>
            <a:r>
              <a:rPr lang="tr-TR" dirty="0" err="1" smtClean="0"/>
              <a:t>endikasyonlar</a:t>
            </a:r>
            <a:r>
              <a:rPr lang="tr-TR" dirty="0" smtClean="0"/>
              <a:t> şunları içerir:</a:t>
            </a:r>
          </a:p>
          <a:p>
            <a:r>
              <a:rPr lang="tr-TR" dirty="0" smtClean="0"/>
              <a:t>●Yukarıda tartışılan ilk tıbbi tedavilerin başarısızlığı</a:t>
            </a:r>
          </a:p>
          <a:p>
            <a:r>
              <a:rPr lang="tr-TR" dirty="0" smtClean="0"/>
              <a:t>●</a:t>
            </a:r>
            <a:r>
              <a:rPr lang="tr-TR" dirty="0" err="1" smtClean="0"/>
              <a:t>Polipoz</a:t>
            </a:r>
            <a:r>
              <a:rPr lang="tr-TR" dirty="0" smtClean="0"/>
              <a:t> nedeniyle şiddetli semptomlar veya </a:t>
            </a:r>
            <a:r>
              <a:rPr lang="tr-TR" dirty="0" err="1" smtClean="0"/>
              <a:t>topikal</a:t>
            </a:r>
            <a:r>
              <a:rPr lang="tr-TR" dirty="0" smtClean="0"/>
              <a:t> ilaç kullanamama</a:t>
            </a:r>
          </a:p>
          <a:p>
            <a:r>
              <a:rPr lang="tr-TR" dirty="0" smtClean="0"/>
              <a:t>●Kemik erozyonu veya hastalığın sinüs boşluklarının ötesine </a:t>
            </a:r>
            <a:r>
              <a:rPr lang="tr-TR" dirty="0" smtClean="0"/>
              <a:t>yayılması</a:t>
            </a:r>
          </a:p>
          <a:p>
            <a:endParaRPr lang="tr-TR" dirty="0" smtClean="0"/>
          </a:p>
          <a:p>
            <a:endParaRPr lang="tr-TR" sz="1300" dirty="0" smtClean="0"/>
          </a:p>
          <a:p>
            <a:endParaRPr lang="tr-TR" sz="1300" dirty="0" smtClean="0">
              <a:hlinkClick r:id="rId2"/>
            </a:endParaRPr>
          </a:p>
          <a:p>
            <a:endParaRPr lang="tr-TR" sz="1300" dirty="0" smtClean="0">
              <a:hlinkClick r:id="rId2"/>
            </a:endParaRPr>
          </a:p>
          <a:p>
            <a:endParaRPr lang="tr-TR" sz="1300" dirty="0" smtClean="0">
              <a:hlinkClick r:id="rId2"/>
            </a:endParaRPr>
          </a:p>
          <a:p>
            <a:endParaRPr lang="tr-TR" sz="1300" dirty="0" smtClean="0">
              <a:hlinkClick r:id="rId2"/>
            </a:endParaRPr>
          </a:p>
          <a:p>
            <a:r>
              <a:rPr lang="tr-TR" sz="1300" dirty="0" err="1" smtClean="0">
                <a:hlinkClick r:id="rId2"/>
              </a:rPr>
              <a:t>Krings</a:t>
            </a:r>
            <a:r>
              <a:rPr lang="tr-TR" sz="1300" dirty="0" smtClean="0">
                <a:hlinkClick r:id="rId2"/>
              </a:rPr>
              <a:t> </a:t>
            </a:r>
            <a:r>
              <a:rPr lang="tr-TR" sz="1300" dirty="0" smtClean="0">
                <a:hlinkClick r:id="rId2"/>
              </a:rPr>
              <a:t>JG, </a:t>
            </a:r>
            <a:r>
              <a:rPr lang="tr-TR" sz="1300" dirty="0" err="1" smtClean="0">
                <a:hlinkClick r:id="rId2"/>
              </a:rPr>
              <a:t>Kallogjeri</a:t>
            </a:r>
            <a:r>
              <a:rPr lang="tr-TR" sz="1300" dirty="0" smtClean="0">
                <a:hlinkClick r:id="rId2"/>
              </a:rPr>
              <a:t> D, </a:t>
            </a:r>
            <a:r>
              <a:rPr lang="tr-TR" sz="1300" dirty="0" err="1" smtClean="0">
                <a:hlinkClick r:id="rId2"/>
              </a:rPr>
              <a:t>Wineland</a:t>
            </a:r>
            <a:r>
              <a:rPr lang="tr-TR" sz="1300" dirty="0" smtClean="0">
                <a:hlinkClick r:id="rId2"/>
              </a:rPr>
              <a:t> A, ve diğerleri. Kronik </a:t>
            </a:r>
            <a:r>
              <a:rPr lang="tr-TR" sz="1300" dirty="0" err="1" smtClean="0">
                <a:hlinkClick r:id="rId2"/>
              </a:rPr>
              <a:t>rinosinüzit</a:t>
            </a:r>
            <a:r>
              <a:rPr lang="tr-TR" sz="1300" dirty="0" smtClean="0">
                <a:hlinkClick r:id="rId2"/>
              </a:rPr>
              <a:t> için </a:t>
            </a:r>
            <a:r>
              <a:rPr lang="tr-TR" sz="1300" dirty="0" err="1" smtClean="0">
                <a:hlinkClick r:id="rId2"/>
              </a:rPr>
              <a:t>primer</a:t>
            </a:r>
            <a:r>
              <a:rPr lang="tr-TR" sz="1300" dirty="0" smtClean="0">
                <a:hlinkClick r:id="rId2"/>
              </a:rPr>
              <a:t> ve revizyon fonksiyonel endoskopik sinüs </a:t>
            </a:r>
            <a:r>
              <a:rPr lang="tr-TR" sz="1300" dirty="0" smtClean="0">
                <a:hlinkClick r:id="rId2"/>
              </a:rPr>
              <a:t>cerrahisini. </a:t>
            </a:r>
            <a:r>
              <a:rPr lang="tr-TR" sz="1300" dirty="0" err="1" smtClean="0">
                <a:hlinkClick r:id="rId2"/>
              </a:rPr>
              <a:t>Laringoskop</a:t>
            </a:r>
            <a:r>
              <a:rPr lang="tr-TR" sz="1300" dirty="0" smtClean="0">
                <a:hlinkClick r:id="rId2"/>
              </a:rPr>
              <a:t> 2014; 124:838.</a:t>
            </a:r>
            <a:endParaRPr lang="tr-TR" sz="1300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500726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FESS'ten</a:t>
            </a:r>
            <a:r>
              <a:rPr lang="tr-TR" b="1" dirty="0" smtClean="0"/>
              <a:t> sonra tıbbi tedavi </a:t>
            </a:r>
            <a:r>
              <a:rPr lang="tr-TR" dirty="0" smtClean="0"/>
              <a:t> </a:t>
            </a:r>
          </a:p>
          <a:p>
            <a:endParaRPr lang="tr-TR" dirty="0" smtClean="0"/>
          </a:p>
          <a:p>
            <a:r>
              <a:rPr lang="tr-TR" sz="1300" dirty="0" smtClean="0"/>
              <a:t> Fonksiyonel endoskopik sinüs cerrahisi (FESS) altta yatan </a:t>
            </a:r>
            <a:r>
              <a:rPr lang="tr-TR" sz="1300" dirty="0" err="1" smtClean="0"/>
              <a:t>inflamatuar</a:t>
            </a:r>
            <a:r>
              <a:rPr lang="tr-TR" sz="1300" dirty="0" smtClean="0"/>
              <a:t> bozukluğu doğrudan tedavi etmediğinden, sinüs cerrahisini </a:t>
            </a:r>
            <a:r>
              <a:rPr lang="tr-TR" sz="1300" dirty="0" err="1" smtClean="0"/>
              <a:t>inflamatuar</a:t>
            </a:r>
            <a:r>
              <a:rPr lang="tr-TR" sz="1300" dirty="0" smtClean="0"/>
              <a:t> süreçleri kontrol etmek için tıbbi tedavi takip etmelidir , aksi takdirde semptomlar kaçınılmaz olarak geri döner . Genellikle </a:t>
            </a:r>
            <a:r>
              <a:rPr lang="tr-TR" sz="1300" dirty="0" err="1" smtClean="0"/>
              <a:t>intranazal</a:t>
            </a:r>
            <a:r>
              <a:rPr lang="tr-TR" sz="1300" dirty="0" smtClean="0"/>
              <a:t> </a:t>
            </a:r>
            <a:r>
              <a:rPr lang="tr-TR" sz="1300" dirty="0" err="1" smtClean="0"/>
              <a:t>kortikosteroid</a:t>
            </a:r>
            <a:r>
              <a:rPr lang="tr-TR" sz="1300" dirty="0" smtClean="0"/>
              <a:t> (INCS) spreyler uzun süre kullanılmalıdır</a:t>
            </a:r>
          </a:p>
          <a:p>
            <a:r>
              <a:rPr lang="tr-TR" sz="1300" dirty="0" err="1" smtClean="0"/>
              <a:t>CRSwNP'li</a:t>
            </a:r>
            <a:r>
              <a:rPr lang="tr-TR" sz="1300" dirty="0" smtClean="0"/>
              <a:t> hastalarda polipler genellikle devam eden tıbbi tedavi olmaksızın birkaç yıl içinde yeniden tekrarlayabilir. Özellikle aspirinle alevlenen solunum yolu hastalığı (AERD) olan hastalarda, dikkatli INCS kullanımına rağmen </a:t>
            </a:r>
            <a:r>
              <a:rPr lang="tr-TR" sz="1300" dirty="0" err="1" smtClean="0"/>
              <a:t>FESS'ten</a:t>
            </a:r>
            <a:r>
              <a:rPr lang="tr-TR" sz="1300" dirty="0" smtClean="0"/>
              <a:t> sonra nazal </a:t>
            </a:r>
            <a:r>
              <a:rPr lang="tr-TR" sz="1300" dirty="0" err="1" smtClean="0"/>
              <a:t>polipozis</a:t>
            </a:r>
            <a:r>
              <a:rPr lang="tr-TR" sz="1300" dirty="0" smtClean="0"/>
              <a:t> tekrarlayabilir .</a:t>
            </a:r>
          </a:p>
          <a:p>
            <a:r>
              <a:rPr lang="tr-TR" sz="1300" dirty="0" err="1" smtClean="0"/>
              <a:t>FESS'ten</a:t>
            </a:r>
            <a:r>
              <a:rPr lang="tr-TR" sz="1300" dirty="0" smtClean="0"/>
              <a:t> sonra polip tekrarı olan hastalar  —  Semptom kontrolünde kötüleşme başlayan ve polip tekrarı kanıtları olan </a:t>
            </a:r>
            <a:r>
              <a:rPr lang="tr-TR" sz="1300" dirty="0" err="1" smtClean="0"/>
              <a:t>CRSwNP</a:t>
            </a:r>
            <a:r>
              <a:rPr lang="tr-TR" sz="1300" dirty="0" smtClean="0"/>
              <a:t> hastalarında seçenekler arasında biyolojik ajanlar, daha yoğun INCS veya poliplerin çıkarılması için revizyon cerrahisi yer alır</a:t>
            </a:r>
            <a:r>
              <a:rPr lang="tr-TR" sz="1300" dirty="0" smtClean="0"/>
              <a:t>.</a:t>
            </a:r>
          </a:p>
          <a:p>
            <a:endParaRPr lang="tr-TR" dirty="0" smtClean="0"/>
          </a:p>
          <a:p>
            <a:endParaRPr lang="tr-TR" sz="1300" dirty="0" smtClean="0"/>
          </a:p>
          <a:p>
            <a:r>
              <a:rPr lang="tr-TR" sz="1300" dirty="0" err="1" smtClean="0">
                <a:hlinkClick r:id="rId2"/>
              </a:rPr>
              <a:t>Kang</a:t>
            </a:r>
            <a:r>
              <a:rPr lang="tr-TR" sz="1300" dirty="0" smtClean="0">
                <a:hlinkClick r:id="rId2"/>
              </a:rPr>
              <a:t> TW, </a:t>
            </a:r>
            <a:r>
              <a:rPr lang="tr-TR" sz="1300" dirty="0" err="1" smtClean="0">
                <a:hlinkClick r:id="rId2"/>
              </a:rPr>
              <a:t>Chung</a:t>
            </a:r>
            <a:r>
              <a:rPr lang="tr-TR" sz="1300" dirty="0" smtClean="0">
                <a:hlinkClick r:id="rId2"/>
              </a:rPr>
              <a:t> JH, </a:t>
            </a:r>
            <a:r>
              <a:rPr lang="tr-TR" sz="1300" dirty="0" err="1" smtClean="0">
                <a:hlinkClick r:id="rId2"/>
              </a:rPr>
              <a:t>Cho</a:t>
            </a:r>
            <a:r>
              <a:rPr lang="tr-TR" sz="1300" dirty="0" smtClean="0">
                <a:hlinkClick r:id="rId2"/>
              </a:rPr>
              <a:t> SH, ve diğerleri. Astımlı Kronik </a:t>
            </a:r>
            <a:r>
              <a:rPr lang="tr-TR" sz="1300" dirty="0" err="1" smtClean="0">
                <a:hlinkClick r:id="rId2"/>
              </a:rPr>
              <a:t>Rinosinüzitte</a:t>
            </a:r>
            <a:r>
              <a:rPr lang="tr-TR" sz="1300" dirty="0" smtClean="0">
                <a:hlinkClick r:id="rId2"/>
              </a:rPr>
              <a:t> Endoskopik Sinüs Cerrahisinden Sonra </a:t>
            </a:r>
            <a:r>
              <a:rPr lang="tr-TR" sz="1300" dirty="0" err="1" smtClean="0">
                <a:hlinkClick r:id="rId2"/>
              </a:rPr>
              <a:t>Budesonid</a:t>
            </a:r>
            <a:r>
              <a:rPr lang="tr-TR" sz="1300" dirty="0" smtClean="0">
                <a:hlinkClick r:id="rId2"/>
              </a:rPr>
              <a:t> Nazal </a:t>
            </a:r>
            <a:r>
              <a:rPr lang="tr-TR" sz="1300" dirty="0" err="1" smtClean="0">
                <a:hlinkClick r:id="rId2"/>
              </a:rPr>
              <a:t>İrrigasyonunun</a:t>
            </a:r>
            <a:r>
              <a:rPr lang="tr-TR" sz="1300" dirty="0" smtClean="0">
                <a:hlinkClick r:id="rId2"/>
              </a:rPr>
              <a:t> Etkinliği. </a:t>
            </a:r>
            <a:r>
              <a:rPr lang="tr-TR" sz="1300" dirty="0" err="1" smtClean="0">
                <a:hlinkClick r:id="rId2"/>
              </a:rPr>
              <a:t>Clin</a:t>
            </a:r>
            <a:r>
              <a:rPr lang="tr-TR" sz="1300" dirty="0" smtClean="0">
                <a:hlinkClick r:id="rId2"/>
              </a:rPr>
              <a:t> </a:t>
            </a:r>
            <a:r>
              <a:rPr lang="tr-TR" sz="1300" dirty="0" err="1" smtClean="0">
                <a:hlinkClick r:id="rId2"/>
              </a:rPr>
              <a:t>Exp</a:t>
            </a:r>
            <a:r>
              <a:rPr lang="tr-TR" sz="1300" dirty="0" smtClean="0">
                <a:hlinkClick r:id="rId2"/>
              </a:rPr>
              <a:t> </a:t>
            </a:r>
            <a:r>
              <a:rPr lang="tr-TR" sz="1300" dirty="0" err="1" smtClean="0">
                <a:hlinkClick r:id="rId2"/>
              </a:rPr>
              <a:t>Otorhinolaryngol</a:t>
            </a:r>
            <a:r>
              <a:rPr lang="tr-TR" sz="1300" dirty="0" smtClean="0">
                <a:hlinkClick r:id="rId2"/>
              </a:rPr>
              <a:t> 2017; 10:91.</a:t>
            </a:r>
            <a:endParaRPr lang="tr-TR" sz="1300" dirty="0" smtClean="0"/>
          </a:p>
          <a:p>
            <a:r>
              <a:rPr lang="tr-TR" sz="1300" dirty="0" err="1" smtClean="0">
                <a:hlinkClick r:id="rId3"/>
              </a:rPr>
              <a:t>Stjärne</a:t>
            </a:r>
            <a:r>
              <a:rPr lang="tr-TR" sz="1300" dirty="0" smtClean="0">
                <a:hlinkClick r:id="rId3"/>
              </a:rPr>
              <a:t> P, </a:t>
            </a:r>
            <a:r>
              <a:rPr lang="tr-TR" sz="1300" dirty="0" err="1" smtClean="0">
                <a:hlinkClick r:id="rId3"/>
              </a:rPr>
              <a:t>Olsson</a:t>
            </a:r>
            <a:r>
              <a:rPr lang="tr-TR" sz="1300" dirty="0" smtClean="0">
                <a:hlinkClick r:id="rId3"/>
              </a:rPr>
              <a:t> P, </a:t>
            </a:r>
            <a:r>
              <a:rPr lang="tr-TR" sz="1300" dirty="0" err="1" smtClean="0">
                <a:hlinkClick r:id="rId3"/>
              </a:rPr>
              <a:t>Alenius</a:t>
            </a:r>
            <a:r>
              <a:rPr lang="tr-TR" sz="1300" dirty="0" smtClean="0">
                <a:hlinkClick r:id="rId3"/>
              </a:rPr>
              <a:t> M. Endoskopik sinüs cerrahisi sonrası polip </a:t>
            </a:r>
            <a:r>
              <a:rPr lang="tr-TR" sz="1300" dirty="0" err="1" smtClean="0">
                <a:hlinkClick r:id="rId3"/>
              </a:rPr>
              <a:t>nüksünü</a:t>
            </a:r>
            <a:r>
              <a:rPr lang="tr-TR" sz="1300" dirty="0" smtClean="0">
                <a:hlinkClick r:id="rId3"/>
              </a:rPr>
              <a:t> önlemek için </a:t>
            </a:r>
            <a:r>
              <a:rPr lang="tr-TR" sz="1300" dirty="0" err="1" smtClean="0">
                <a:hlinkClick r:id="rId3"/>
              </a:rPr>
              <a:t>mometazon</a:t>
            </a:r>
            <a:r>
              <a:rPr lang="tr-TR" sz="1300" dirty="0" smtClean="0">
                <a:hlinkClick r:id="rId3"/>
              </a:rPr>
              <a:t> </a:t>
            </a:r>
            <a:r>
              <a:rPr lang="tr-TR" sz="1300" dirty="0" err="1" smtClean="0">
                <a:hlinkClick r:id="rId3"/>
              </a:rPr>
              <a:t>furoat</a:t>
            </a:r>
            <a:r>
              <a:rPr lang="tr-TR" sz="1300" dirty="0" smtClean="0">
                <a:hlinkClick r:id="rId3"/>
              </a:rPr>
              <a:t> kullanımı. </a:t>
            </a:r>
            <a:r>
              <a:rPr lang="tr-TR" sz="1300" dirty="0" err="1" smtClean="0">
                <a:hlinkClick r:id="rId3"/>
              </a:rPr>
              <a:t>Arch</a:t>
            </a:r>
            <a:r>
              <a:rPr lang="tr-TR" sz="1300" dirty="0" smtClean="0">
                <a:hlinkClick r:id="rId3"/>
              </a:rPr>
              <a:t> </a:t>
            </a:r>
            <a:r>
              <a:rPr lang="tr-TR" sz="1300" dirty="0" err="1" smtClean="0">
                <a:hlinkClick r:id="rId3"/>
              </a:rPr>
              <a:t>Otolaryngol</a:t>
            </a:r>
            <a:r>
              <a:rPr lang="tr-TR" sz="1300" dirty="0" smtClean="0">
                <a:hlinkClick r:id="rId3"/>
              </a:rPr>
              <a:t> </a:t>
            </a:r>
            <a:r>
              <a:rPr lang="tr-TR" sz="1300" dirty="0" err="1" smtClean="0">
                <a:hlinkClick r:id="rId3"/>
              </a:rPr>
              <a:t>Head</a:t>
            </a:r>
            <a:r>
              <a:rPr lang="tr-TR" sz="1300" dirty="0" smtClean="0">
                <a:hlinkClick r:id="rId3"/>
              </a:rPr>
              <a:t> </a:t>
            </a:r>
            <a:r>
              <a:rPr lang="tr-TR" sz="1300" dirty="0" err="1" smtClean="0">
                <a:hlinkClick r:id="rId3"/>
              </a:rPr>
              <a:t>Neck</a:t>
            </a:r>
            <a:r>
              <a:rPr lang="tr-TR" sz="1300" dirty="0" smtClean="0">
                <a:hlinkClick r:id="rId3"/>
              </a:rPr>
              <a:t> </a:t>
            </a:r>
            <a:r>
              <a:rPr lang="tr-TR" sz="1300" dirty="0" err="1" smtClean="0">
                <a:hlinkClick r:id="rId3"/>
              </a:rPr>
              <a:t>Surg</a:t>
            </a:r>
            <a:r>
              <a:rPr lang="tr-TR" sz="1300" dirty="0" smtClean="0">
                <a:hlinkClick r:id="rId3"/>
              </a:rPr>
              <a:t> 2009; 135:296.</a:t>
            </a:r>
            <a:endParaRPr lang="tr-TR" sz="13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357166"/>
            <a:ext cx="5857916" cy="600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73581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642910" y="4786322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>
                <a:solidFill>
                  <a:prstClr val="black"/>
                </a:solidFill>
              </a:rPr>
              <a:t>≥12 haftadır</a:t>
            </a:r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57517" cy="545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2285984" y="6357958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 err="1" smtClean="0">
                <a:hlinkClick r:id="rId3"/>
              </a:rPr>
              <a:t>Fokkens</a:t>
            </a:r>
            <a:r>
              <a:rPr lang="tr-TR" sz="800" dirty="0" smtClean="0">
                <a:hlinkClick r:id="rId3"/>
              </a:rPr>
              <a:t> WJ, </a:t>
            </a:r>
            <a:r>
              <a:rPr lang="tr-TR" sz="800" dirty="0" err="1" smtClean="0">
                <a:hlinkClick r:id="rId3"/>
              </a:rPr>
              <a:t>Viskens</a:t>
            </a:r>
            <a:r>
              <a:rPr lang="tr-TR" sz="800" dirty="0" smtClean="0">
                <a:hlinkClick r:id="rId3"/>
              </a:rPr>
              <a:t> AS, </a:t>
            </a:r>
            <a:r>
              <a:rPr lang="tr-TR" sz="800" dirty="0" err="1" smtClean="0">
                <a:hlinkClick r:id="rId3"/>
              </a:rPr>
              <a:t>Backer</a:t>
            </a:r>
            <a:r>
              <a:rPr lang="tr-TR" sz="800" dirty="0" smtClean="0">
                <a:hlinkClick r:id="rId3"/>
              </a:rPr>
              <a:t> V, ve diğerleri. EPOS/EUFOREA, Nazal Polipli Kronik </a:t>
            </a:r>
            <a:r>
              <a:rPr lang="tr-TR" sz="800" dirty="0" err="1" smtClean="0">
                <a:hlinkClick r:id="rId3"/>
              </a:rPr>
              <a:t>Rinosinüzitte</a:t>
            </a:r>
            <a:r>
              <a:rPr lang="tr-TR" sz="800" dirty="0" smtClean="0">
                <a:hlinkClick r:id="rId3"/>
              </a:rPr>
              <a:t> Biyolojiklerin </a:t>
            </a:r>
            <a:r>
              <a:rPr lang="tr-TR" sz="800" dirty="0" err="1" smtClean="0">
                <a:hlinkClick r:id="rId3"/>
              </a:rPr>
              <a:t>Endikasyonu</a:t>
            </a:r>
            <a:r>
              <a:rPr lang="tr-TR" sz="800" dirty="0" smtClean="0">
                <a:hlinkClick r:id="rId3"/>
              </a:rPr>
              <a:t> ve Değerlendirilmesine İlişkin Güncelleme 2023. </a:t>
            </a:r>
            <a:r>
              <a:rPr lang="tr-TR" sz="800" dirty="0" err="1" smtClean="0">
                <a:hlinkClick r:id="rId3"/>
              </a:rPr>
              <a:t>Rinoloji</a:t>
            </a:r>
            <a:r>
              <a:rPr lang="tr-TR" sz="800" dirty="0" smtClean="0">
                <a:hlinkClick r:id="rId3"/>
              </a:rPr>
              <a:t> 2023; 61:194.</a:t>
            </a:r>
            <a:endParaRPr lang="tr-T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/>
          </a:bodyPr>
          <a:lstStyle/>
          <a:p>
            <a:r>
              <a:rPr lang="tr-TR" b="1" dirty="0" smtClean="0"/>
              <a:t>Tedavi öncesi test </a:t>
            </a:r>
            <a:r>
              <a:rPr lang="tr-TR" dirty="0" smtClean="0"/>
              <a:t> :</a:t>
            </a:r>
          </a:p>
          <a:p>
            <a:r>
              <a:rPr lang="tr-TR" dirty="0" smtClean="0"/>
              <a:t> </a:t>
            </a:r>
            <a:r>
              <a:rPr lang="tr-TR" sz="1900" dirty="0" smtClean="0"/>
              <a:t>Genellikle, tip 2 </a:t>
            </a:r>
            <a:r>
              <a:rPr lang="tr-TR" sz="1900" dirty="0" err="1" smtClean="0"/>
              <a:t>inflamasyonun</a:t>
            </a:r>
            <a:r>
              <a:rPr lang="tr-TR" sz="1900" dirty="0" smtClean="0"/>
              <a:t> belirteçleri olan </a:t>
            </a:r>
            <a:r>
              <a:rPr lang="tr-TR" sz="1900" dirty="0" err="1" smtClean="0"/>
              <a:t>periferik</a:t>
            </a:r>
            <a:r>
              <a:rPr lang="tr-TR" sz="1900" dirty="0" smtClean="0"/>
              <a:t> kan </a:t>
            </a:r>
            <a:r>
              <a:rPr lang="tr-TR" sz="1900" dirty="0" err="1" smtClean="0"/>
              <a:t>eozinofil</a:t>
            </a:r>
            <a:r>
              <a:rPr lang="tr-TR" sz="1900" dirty="0" smtClean="0"/>
              <a:t> sayımlarını ve serum </a:t>
            </a:r>
            <a:r>
              <a:rPr lang="tr-TR" sz="1900" dirty="0" err="1" smtClean="0"/>
              <a:t>IgE</a:t>
            </a:r>
            <a:r>
              <a:rPr lang="tr-TR" sz="1900" dirty="0" smtClean="0"/>
              <a:t> seviyelerini, bu parametrelerdeki yükselmeler biyolojik seçimi desteklemeye yardımcı olabileceğinden, biyolojik tedaviye başlamadan önce ölçeriz. Ek olarak, tedavi bu </a:t>
            </a:r>
            <a:r>
              <a:rPr lang="tr-TR" sz="1900" dirty="0" err="1" smtClean="0"/>
              <a:t>biyobelirteçleri</a:t>
            </a:r>
            <a:r>
              <a:rPr lang="tr-TR" sz="1900" dirty="0" smtClean="0"/>
              <a:t> değiştirebilir ve hasta tedaviye başladıktan sonra bunların değerlendirilmesini zorlaştırabilir.</a:t>
            </a:r>
          </a:p>
          <a:p>
            <a:r>
              <a:rPr lang="tr-TR" sz="1900" dirty="0" smtClean="0"/>
              <a:t> </a:t>
            </a:r>
            <a:r>
              <a:rPr lang="tr-TR" sz="1900" dirty="0" err="1" smtClean="0"/>
              <a:t>Periferik</a:t>
            </a:r>
            <a:r>
              <a:rPr lang="tr-TR" sz="1900" dirty="0" smtClean="0"/>
              <a:t> kan </a:t>
            </a:r>
            <a:r>
              <a:rPr lang="tr-TR" sz="1900" dirty="0" err="1" smtClean="0"/>
              <a:t>eozinofilisi</a:t>
            </a:r>
            <a:r>
              <a:rPr lang="tr-TR" sz="1900" dirty="0" smtClean="0"/>
              <a:t>, nazal polipleri ve astımı olan hastalarda, biyolojik tedavi nazal ve </a:t>
            </a:r>
            <a:r>
              <a:rPr lang="tr-TR" sz="1900" dirty="0" err="1" smtClean="0"/>
              <a:t>pulmoner</a:t>
            </a:r>
            <a:r>
              <a:rPr lang="tr-TR" sz="1900" dirty="0" smtClean="0"/>
              <a:t> semptomları iyileştirebileceği ve altta yatan </a:t>
            </a:r>
            <a:r>
              <a:rPr lang="tr-TR" sz="1900" dirty="0" err="1" smtClean="0"/>
              <a:t>vasküliti</a:t>
            </a:r>
            <a:r>
              <a:rPr lang="tr-TR" sz="1900" dirty="0" smtClean="0"/>
              <a:t> maskeleyebileceği için alternatif tanı olan </a:t>
            </a:r>
            <a:r>
              <a:rPr lang="tr-TR" sz="1900" dirty="0" err="1" smtClean="0"/>
              <a:t>polianjitli</a:t>
            </a:r>
            <a:r>
              <a:rPr lang="tr-TR" sz="1900" dirty="0" smtClean="0"/>
              <a:t> </a:t>
            </a:r>
            <a:r>
              <a:rPr lang="tr-TR" sz="1900" dirty="0" err="1" smtClean="0"/>
              <a:t>eozinofilik</a:t>
            </a:r>
            <a:r>
              <a:rPr lang="tr-TR" sz="1900" dirty="0" smtClean="0"/>
              <a:t> </a:t>
            </a:r>
            <a:r>
              <a:rPr lang="tr-TR" sz="1900" dirty="0" err="1" smtClean="0"/>
              <a:t>granülomatozis</a:t>
            </a:r>
            <a:r>
              <a:rPr lang="tr-TR" sz="1900" dirty="0" smtClean="0"/>
              <a:t> (EGPA)'</a:t>
            </a:r>
            <a:r>
              <a:rPr lang="tr-TR" sz="1900" dirty="0" err="1" smtClean="0"/>
              <a:t>yi</a:t>
            </a:r>
            <a:r>
              <a:rPr lang="tr-TR" sz="1900" dirty="0" smtClean="0"/>
              <a:t> düşünmek önemlidir.</a:t>
            </a:r>
            <a:endParaRPr lang="tr-T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67706" cy="55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tr-TR" b="1" dirty="0" smtClean="0"/>
              <a:t>Araştırma aşamasındaki biyolojik ajanlar </a:t>
            </a:r>
            <a:r>
              <a:rPr lang="tr-TR" dirty="0" smtClean="0"/>
              <a:t> </a:t>
            </a: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b="1" dirty="0" err="1" smtClean="0"/>
              <a:t>Tezepelumab</a:t>
            </a:r>
            <a:r>
              <a:rPr lang="tr-TR" b="1" dirty="0" smtClean="0"/>
              <a:t> </a:t>
            </a:r>
            <a:r>
              <a:rPr lang="tr-TR" dirty="0" smtClean="0"/>
              <a:t> :</a:t>
            </a:r>
            <a:r>
              <a:rPr lang="tr-TR" dirty="0" smtClean="0"/>
              <a:t>nazal </a:t>
            </a:r>
            <a:r>
              <a:rPr lang="tr-TR" dirty="0" smtClean="0"/>
              <a:t>polip dokusunda bol miktarda bulunan, tip 2 </a:t>
            </a:r>
            <a:r>
              <a:rPr lang="tr-TR" dirty="0" err="1" smtClean="0"/>
              <a:t>inflamasyonu</a:t>
            </a:r>
            <a:r>
              <a:rPr lang="tr-TR" dirty="0" smtClean="0"/>
              <a:t> başlatmada önemli bir </a:t>
            </a:r>
            <a:r>
              <a:rPr lang="tr-TR" dirty="0" err="1" smtClean="0"/>
              <a:t>sitokin</a:t>
            </a:r>
            <a:r>
              <a:rPr lang="tr-TR" dirty="0" smtClean="0"/>
              <a:t> olan </a:t>
            </a:r>
            <a:r>
              <a:rPr lang="tr-TR" dirty="0" err="1" smtClean="0"/>
              <a:t>timik</a:t>
            </a:r>
            <a:r>
              <a:rPr lang="tr-TR" dirty="0" smtClean="0"/>
              <a:t> </a:t>
            </a:r>
            <a:r>
              <a:rPr lang="tr-TR" dirty="0" err="1" smtClean="0"/>
              <a:t>stromal</a:t>
            </a:r>
            <a:r>
              <a:rPr lang="tr-TR" dirty="0" smtClean="0"/>
              <a:t> </a:t>
            </a:r>
            <a:r>
              <a:rPr lang="tr-TR" dirty="0" err="1" smtClean="0"/>
              <a:t>lenfopoietin</a:t>
            </a:r>
            <a:r>
              <a:rPr lang="tr-TR" dirty="0" smtClean="0"/>
              <a:t> (TSLP) için bir </a:t>
            </a:r>
            <a:r>
              <a:rPr lang="tr-TR" dirty="0" err="1" smtClean="0"/>
              <a:t>monoklonal</a:t>
            </a:r>
            <a:r>
              <a:rPr lang="tr-TR" dirty="0" smtClean="0"/>
              <a:t> antikorudur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</a:t>
            </a:r>
            <a:r>
              <a:rPr lang="tr-TR" dirty="0" smtClean="0"/>
              <a:t>Şiddetli </a:t>
            </a:r>
            <a:r>
              <a:rPr lang="tr-TR" dirty="0" err="1" smtClean="0"/>
              <a:t>CRSwNP'deki</a:t>
            </a:r>
            <a:r>
              <a:rPr lang="tr-TR" dirty="0" smtClean="0"/>
              <a:t> etkinlik, 52 hafta boyunca aylık olarak deri altına enjekte edilen </a:t>
            </a:r>
            <a:r>
              <a:rPr lang="tr-TR" dirty="0" err="1" smtClean="0"/>
              <a:t>tezepelumab</a:t>
            </a:r>
            <a:r>
              <a:rPr lang="tr-TR" dirty="0" smtClean="0"/>
              <a:t> (210 mg) veya </a:t>
            </a:r>
            <a:r>
              <a:rPr lang="tr-TR" dirty="0" err="1" smtClean="0"/>
              <a:t>plasebo</a:t>
            </a:r>
            <a:r>
              <a:rPr lang="tr-TR" dirty="0" smtClean="0"/>
              <a:t> artı standart bakıma </a:t>
            </a:r>
            <a:r>
              <a:rPr lang="tr-TR" dirty="0" err="1" smtClean="0"/>
              <a:t>randomize</a:t>
            </a:r>
            <a:r>
              <a:rPr lang="tr-TR" dirty="0" smtClean="0"/>
              <a:t> edilen 400'den fazla yetişkinin yer aldığı bir çalışmada gösterilmiştir </a:t>
            </a:r>
            <a:r>
              <a:rPr lang="tr-TR" dirty="0" smtClean="0"/>
              <a:t>. </a:t>
            </a:r>
            <a:r>
              <a:rPr lang="tr-TR" dirty="0" smtClean="0"/>
              <a:t>Eş-birincil son noktalar, daha yüksek puanların daha şiddetli hastalığı tanımladığı 52. haftada toplam </a:t>
            </a:r>
            <a:r>
              <a:rPr lang="tr-TR" dirty="0" err="1" smtClean="0"/>
              <a:t>NPS'deki</a:t>
            </a:r>
            <a:r>
              <a:rPr lang="tr-TR" dirty="0" smtClean="0"/>
              <a:t> (aralığı taraf başına 0 ila 4) ve ortalama </a:t>
            </a:r>
            <a:r>
              <a:rPr lang="tr-TR" dirty="0" err="1" smtClean="0"/>
              <a:t>NCS'deki</a:t>
            </a:r>
            <a:r>
              <a:rPr lang="tr-TR" dirty="0" smtClean="0"/>
              <a:t> (aralığı 0 ila 3) başlangıç ​​seviyesine göre değişikliklerdi. </a:t>
            </a:r>
            <a:r>
              <a:rPr lang="tr-TR" dirty="0" err="1" smtClean="0"/>
              <a:t>Tezepelumab</a:t>
            </a:r>
            <a:r>
              <a:rPr lang="tr-TR" dirty="0" smtClean="0"/>
              <a:t> alan hastalarda toplam </a:t>
            </a:r>
            <a:r>
              <a:rPr lang="tr-TR" dirty="0" err="1" smtClean="0"/>
              <a:t>NPS'de</a:t>
            </a:r>
            <a:r>
              <a:rPr lang="tr-TR" dirty="0" smtClean="0"/>
              <a:t> (</a:t>
            </a:r>
            <a:r>
              <a:rPr lang="tr-TR" dirty="0" err="1" smtClean="0"/>
              <a:t>plaseboya</a:t>
            </a:r>
            <a:r>
              <a:rPr lang="tr-TR" dirty="0" smtClean="0"/>
              <a:t> kıyasla ortalama fark -2,07, %95 CI -2,39 ila -1,74) ve ortalama </a:t>
            </a:r>
            <a:r>
              <a:rPr lang="tr-TR" dirty="0" err="1" smtClean="0"/>
              <a:t>NCS'de</a:t>
            </a:r>
            <a:r>
              <a:rPr lang="tr-TR" dirty="0" smtClean="0"/>
              <a:t> (-1,03, %95 CI -1,20 ila -0,86) önemli iyileşmeler görüldü.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</a:t>
            </a:r>
            <a:r>
              <a:rPr lang="tr-TR" dirty="0" err="1" smtClean="0"/>
              <a:t>Tezepelumab</a:t>
            </a:r>
            <a:r>
              <a:rPr lang="tr-TR" dirty="0" smtClean="0"/>
              <a:t> </a:t>
            </a:r>
            <a:r>
              <a:rPr lang="tr-TR" dirty="0" smtClean="0"/>
              <a:t>grubunda, </a:t>
            </a:r>
            <a:r>
              <a:rPr lang="tr-TR" dirty="0" err="1" smtClean="0"/>
              <a:t>plasebo</a:t>
            </a:r>
            <a:r>
              <a:rPr lang="tr-TR" dirty="0" smtClean="0"/>
              <a:t> grubuna kıyasla daha az hasta nazal polip ameliyatı kriterlerini karşıladı (sırasıyla %0,5'e kıyasla %22) ve daha az hasta sistemik </a:t>
            </a:r>
            <a:r>
              <a:rPr lang="tr-TR" dirty="0" err="1" smtClean="0"/>
              <a:t>glukokortikoid</a:t>
            </a:r>
            <a:r>
              <a:rPr lang="tr-TR" dirty="0" smtClean="0"/>
              <a:t> gerektirdi (sırasıyla %5,2'ye kıyasla %18,3</a:t>
            </a:r>
            <a:r>
              <a:rPr lang="tr-TR" dirty="0" smtClean="0"/>
              <a:t>).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</a:t>
            </a:r>
            <a:r>
              <a:rPr lang="tr-TR" dirty="0" err="1" smtClean="0"/>
              <a:t>Tezepelumab</a:t>
            </a:r>
            <a:r>
              <a:rPr lang="tr-TR" dirty="0" smtClean="0"/>
              <a:t> ile tedavi edilen hastalarda ayrıca objektif koku testi puanlarında, hasta tarafından bildirilen koku alma duyusunda ve SNOT-22 puanlarıyla ölçülen yaşam kalitesinde iyileşme görüldü (-27,26 puan, %95 CI -32,32 ila -22,21).</a:t>
            </a:r>
          </a:p>
          <a:p>
            <a:r>
              <a:rPr lang="tr-TR" b="1" dirty="0" err="1" smtClean="0"/>
              <a:t>Depemokimab</a:t>
            </a:r>
            <a:r>
              <a:rPr lang="tr-TR" b="1" dirty="0" smtClean="0"/>
              <a:t> </a:t>
            </a:r>
            <a:r>
              <a:rPr lang="tr-TR" dirty="0" smtClean="0"/>
              <a:t> —  </a:t>
            </a:r>
            <a:r>
              <a:rPr lang="tr-TR" dirty="0" err="1" smtClean="0"/>
              <a:t>Depemokimab</a:t>
            </a:r>
            <a:r>
              <a:rPr lang="tr-TR" dirty="0" smtClean="0"/>
              <a:t>, yılda iki kez </a:t>
            </a:r>
            <a:r>
              <a:rPr lang="tr-TR" dirty="0" err="1" smtClean="0"/>
              <a:t>dozlanabilen</a:t>
            </a:r>
            <a:r>
              <a:rPr lang="tr-TR" dirty="0" smtClean="0"/>
              <a:t>, araştırma aşamasındaki "ultra uzun etkili" bir anti-IL-5 ajanıdır. İki paralel deneme, </a:t>
            </a:r>
            <a:r>
              <a:rPr lang="tr-TR" dirty="0" err="1" smtClean="0"/>
              <a:t>CRSwNP</a:t>
            </a:r>
            <a:r>
              <a:rPr lang="tr-TR" dirty="0" smtClean="0"/>
              <a:t> için bazı faydalar olduğunu ileri </a:t>
            </a:r>
            <a:r>
              <a:rPr lang="tr-TR" dirty="0" smtClean="0"/>
              <a:t>sürmüştür</a:t>
            </a:r>
          </a:p>
          <a:p>
            <a:endParaRPr lang="tr-TR" dirty="0" smtClean="0"/>
          </a:p>
          <a:p>
            <a:endParaRPr lang="tr-TR" sz="1700" dirty="0" smtClean="0">
              <a:hlinkClick r:id="rId2"/>
            </a:endParaRPr>
          </a:p>
          <a:p>
            <a:endParaRPr lang="tr-TR" sz="1700" dirty="0" smtClean="0">
              <a:hlinkClick r:id="rId2"/>
            </a:endParaRPr>
          </a:p>
          <a:p>
            <a:endParaRPr lang="tr-TR" sz="1700" dirty="0" smtClean="0">
              <a:hlinkClick r:id="rId2"/>
            </a:endParaRPr>
          </a:p>
          <a:p>
            <a:endParaRPr lang="tr-TR" sz="1700" dirty="0" smtClean="0">
              <a:hlinkClick r:id="rId2"/>
            </a:endParaRPr>
          </a:p>
          <a:p>
            <a:r>
              <a:rPr lang="tr-TR" sz="1700" dirty="0" smtClean="0">
                <a:hlinkClick r:id="rId2"/>
              </a:rPr>
              <a:t>Oka </a:t>
            </a:r>
            <a:r>
              <a:rPr lang="tr-TR" sz="1700" dirty="0" smtClean="0">
                <a:hlinkClick r:id="rId2"/>
              </a:rPr>
              <a:t>A, </a:t>
            </a:r>
            <a:r>
              <a:rPr lang="tr-TR" sz="1700" dirty="0" err="1" smtClean="0">
                <a:hlinkClick r:id="rId2"/>
              </a:rPr>
              <a:t>Klingler</a:t>
            </a:r>
            <a:r>
              <a:rPr lang="tr-TR" sz="1700" dirty="0" smtClean="0">
                <a:hlinkClick r:id="rId2"/>
              </a:rPr>
              <a:t> AI, </a:t>
            </a:r>
            <a:r>
              <a:rPr lang="tr-TR" sz="1700" dirty="0" err="1" smtClean="0">
                <a:hlinkClick r:id="rId2"/>
              </a:rPr>
              <a:t>Kidoguchi</a:t>
            </a:r>
            <a:r>
              <a:rPr lang="tr-TR" sz="1700" dirty="0" smtClean="0">
                <a:hlinkClick r:id="rId2"/>
              </a:rPr>
              <a:t> M, ve diğerleri. </a:t>
            </a:r>
            <a:r>
              <a:rPr lang="tr-TR" sz="1700" dirty="0" err="1" smtClean="0">
                <a:hlinkClick r:id="rId2"/>
              </a:rPr>
              <a:t>Tezepelumab</a:t>
            </a:r>
            <a:r>
              <a:rPr lang="tr-TR" sz="1700" dirty="0" smtClean="0">
                <a:hlinkClick r:id="rId2"/>
              </a:rPr>
              <a:t> kronik </a:t>
            </a:r>
            <a:r>
              <a:rPr lang="tr-TR" sz="1700" dirty="0" err="1" smtClean="0">
                <a:hlinkClick r:id="rId2"/>
              </a:rPr>
              <a:t>rinosinüzitte</a:t>
            </a:r>
            <a:r>
              <a:rPr lang="tr-TR" sz="1700" dirty="0" smtClean="0">
                <a:hlinkClick r:id="rId2"/>
              </a:rPr>
              <a:t> yüksek işlevli kesilmiş </a:t>
            </a:r>
            <a:r>
              <a:rPr lang="tr-TR" sz="1700" dirty="0" err="1" smtClean="0">
                <a:hlinkClick r:id="rId2"/>
              </a:rPr>
              <a:t>timik</a:t>
            </a:r>
            <a:r>
              <a:rPr lang="tr-TR" sz="1700" dirty="0" smtClean="0">
                <a:hlinkClick r:id="rId2"/>
              </a:rPr>
              <a:t> </a:t>
            </a:r>
            <a:r>
              <a:rPr lang="tr-TR" sz="1700" dirty="0" err="1" smtClean="0">
                <a:hlinkClick r:id="rId2"/>
              </a:rPr>
              <a:t>stromal</a:t>
            </a:r>
            <a:r>
              <a:rPr lang="tr-TR" sz="1700" dirty="0" smtClean="0">
                <a:hlinkClick r:id="rId2"/>
              </a:rPr>
              <a:t> </a:t>
            </a:r>
            <a:r>
              <a:rPr lang="tr-TR" sz="1700" dirty="0" err="1" smtClean="0">
                <a:hlinkClick r:id="rId2"/>
              </a:rPr>
              <a:t>lenfopoietini</a:t>
            </a:r>
            <a:r>
              <a:rPr lang="tr-TR" sz="1700" dirty="0" smtClean="0">
                <a:hlinkClick r:id="rId2"/>
              </a:rPr>
              <a:t> </a:t>
            </a:r>
            <a:r>
              <a:rPr lang="tr-TR" sz="1700" dirty="0" err="1" smtClean="0">
                <a:hlinkClick r:id="rId2"/>
              </a:rPr>
              <a:t>inhibe</a:t>
            </a:r>
            <a:r>
              <a:rPr lang="tr-TR" sz="1700" dirty="0" smtClean="0">
                <a:hlinkClick r:id="rId2"/>
              </a:rPr>
              <a:t> eder. J </a:t>
            </a:r>
            <a:r>
              <a:rPr lang="tr-TR" sz="1700" dirty="0" err="1" smtClean="0">
                <a:hlinkClick r:id="rId2"/>
              </a:rPr>
              <a:t>Allergy</a:t>
            </a:r>
            <a:r>
              <a:rPr lang="tr-TR" sz="1700" dirty="0" smtClean="0">
                <a:hlinkClick r:id="rId2"/>
              </a:rPr>
              <a:t> </a:t>
            </a:r>
            <a:r>
              <a:rPr lang="tr-TR" sz="1700" dirty="0" err="1" smtClean="0">
                <a:hlinkClick r:id="rId2"/>
              </a:rPr>
              <a:t>Clin</a:t>
            </a:r>
            <a:r>
              <a:rPr lang="tr-TR" sz="1700" dirty="0" smtClean="0">
                <a:hlinkClick r:id="rId2"/>
              </a:rPr>
              <a:t> </a:t>
            </a:r>
            <a:r>
              <a:rPr lang="tr-TR" sz="1700" dirty="0" err="1" smtClean="0">
                <a:hlinkClick r:id="rId2"/>
              </a:rPr>
              <a:t>Immunol</a:t>
            </a:r>
            <a:r>
              <a:rPr lang="tr-TR" sz="1700" dirty="0" smtClean="0">
                <a:hlinkClick r:id="rId2"/>
              </a:rPr>
              <a:t> 2025.</a:t>
            </a:r>
            <a:endParaRPr lang="tr-TR" sz="1700" dirty="0" smtClean="0"/>
          </a:p>
          <a:p>
            <a:r>
              <a:rPr lang="tr-TR" sz="1700" dirty="0" err="1" smtClean="0">
                <a:hlinkClick r:id="rId3"/>
              </a:rPr>
              <a:t>Gevaert</a:t>
            </a:r>
            <a:r>
              <a:rPr lang="tr-TR" sz="1700" dirty="0" smtClean="0">
                <a:hlinkClick r:id="rId3"/>
              </a:rPr>
              <a:t> P, </a:t>
            </a:r>
            <a:r>
              <a:rPr lang="tr-TR" sz="1700" dirty="0" err="1" smtClean="0">
                <a:hlinkClick r:id="rId3"/>
              </a:rPr>
              <a:t>Desrosiers</a:t>
            </a:r>
            <a:r>
              <a:rPr lang="tr-TR" sz="1700" dirty="0" smtClean="0">
                <a:hlinkClick r:id="rId3"/>
              </a:rPr>
              <a:t> M, </a:t>
            </a:r>
            <a:r>
              <a:rPr lang="tr-TR" sz="1700" dirty="0" err="1" smtClean="0">
                <a:hlinkClick r:id="rId3"/>
              </a:rPr>
              <a:t>Cornet</a:t>
            </a:r>
            <a:r>
              <a:rPr lang="tr-TR" sz="1700" dirty="0" smtClean="0">
                <a:hlinkClick r:id="rId3"/>
              </a:rPr>
              <a:t> M, ve diğerleri. Nazal polipli kronik </a:t>
            </a:r>
            <a:r>
              <a:rPr lang="tr-TR" sz="1700" dirty="0" err="1" smtClean="0">
                <a:hlinkClick r:id="rId3"/>
              </a:rPr>
              <a:t>rinosinüzitte</a:t>
            </a:r>
            <a:r>
              <a:rPr lang="tr-TR" sz="1700" dirty="0" smtClean="0">
                <a:hlinkClick r:id="rId3"/>
              </a:rPr>
              <a:t> yılda iki kez uygulanan </a:t>
            </a:r>
            <a:r>
              <a:rPr lang="tr-TR" sz="1700" dirty="0" err="1" smtClean="0">
                <a:hlinkClick r:id="rId3"/>
              </a:rPr>
              <a:t>depemokimabın</a:t>
            </a:r>
            <a:r>
              <a:rPr lang="tr-TR" sz="1700" dirty="0" smtClean="0">
                <a:hlinkClick r:id="rId3"/>
              </a:rPr>
              <a:t> etkinliği ve güvenliği (ANCHOR-1 ve ANCHOR-2): faz 3, </a:t>
            </a:r>
            <a:r>
              <a:rPr lang="tr-TR" sz="1700" dirty="0" err="1" smtClean="0">
                <a:hlinkClick r:id="rId3"/>
              </a:rPr>
              <a:t>randomize</a:t>
            </a:r>
            <a:r>
              <a:rPr lang="tr-TR" sz="1700" dirty="0" smtClean="0">
                <a:hlinkClick r:id="rId3"/>
              </a:rPr>
              <a:t>, çift kör, paralel çalışmalar. </a:t>
            </a:r>
            <a:r>
              <a:rPr lang="tr-TR" sz="1700" dirty="0" err="1" smtClean="0">
                <a:hlinkClick r:id="rId3"/>
              </a:rPr>
              <a:t>Lancet</a:t>
            </a:r>
            <a:r>
              <a:rPr lang="tr-TR" sz="1700" dirty="0" smtClean="0">
                <a:hlinkClick r:id="rId3"/>
              </a:rPr>
              <a:t> 2025; 405:911.</a:t>
            </a:r>
            <a:endParaRPr lang="tr-TR" sz="1700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Kronik </a:t>
            </a:r>
            <a:r>
              <a:rPr lang="tr-TR" sz="1800" dirty="0" err="1" smtClean="0"/>
              <a:t>rinosinüzit</a:t>
            </a:r>
            <a:r>
              <a:rPr lang="tr-TR" sz="1800" dirty="0" smtClean="0"/>
              <a:t> (CRS), 12 hafta veya daha uzun süren </a:t>
            </a:r>
            <a:r>
              <a:rPr lang="tr-TR" sz="1800" dirty="0" err="1" smtClean="0"/>
              <a:t>paranazal</a:t>
            </a:r>
            <a:r>
              <a:rPr lang="tr-TR" sz="1800" dirty="0" smtClean="0"/>
              <a:t> sinüsleri ve burun kanallarının iç yüzeylerini içeren karmaşık bir </a:t>
            </a:r>
            <a:r>
              <a:rPr lang="tr-TR" sz="1800" dirty="0" err="1" smtClean="0"/>
              <a:t>inflamatuar</a:t>
            </a:r>
            <a:r>
              <a:rPr lang="tr-TR" sz="1800" dirty="0" smtClean="0"/>
              <a:t> durum olarak tanımlanır. Nüfusun %5'ine kadarını etkilediği tahmin edilmektedir</a:t>
            </a:r>
          </a:p>
          <a:p>
            <a:r>
              <a:rPr lang="tr-TR" sz="1800" dirty="0" smtClean="0"/>
              <a:t>CRS, </a:t>
            </a:r>
            <a:r>
              <a:rPr lang="tr-TR" sz="1800" dirty="0" err="1" smtClean="0"/>
              <a:t>nasal</a:t>
            </a:r>
            <a:r>
              <a:rPr lang="tr-TR" sz="1800" dirty="0" smtClean="0"/>
              <a:t> </a:t>
            </a:r>
            <a:r>
              <a:rPr lang="tr-TR" sz="1800" dirty="0" smtClean="0"/>
              <a:t>polipli CRS (</a:t>
            </a:r>
            <a:r>
              <a:rPr lang="tr-TR" sz="1800" dirty="0" err="1" smtClean="0"/>
              <a:t>CRSwNP</a:t>
            </a:r>
            <a:r>
              <a:rPr lang="tr-TR" sz="1800" dirty="0" smtClean="0"/>
              <a:t>) ve </a:t>
            </a:r>
            <a:r>
              <a:rPr lang="tr-TR" sz="1800" dirty="0" err="1" smtClean="0"/>
              <a:t>NP'siz</a:t>
            </a:r>
            <a:r>
              <a:rPr lang="tr-TR" sz="1800" dirty="0" smtClean="0"/>
              <a:t> CRS </a:t>
            </a:r>
            <a:r>
              <a:rPr lang="tr-TR" sz="1800" b="1" dirty="0" smtClean="0"/>
              <a:t>( </a:t>
            </a:r>
            <a:r>
              <a:rPr lang="tr-TR" sz="1800" dirty="0" err="1" smtClean="0"/>
              <a:t>CRSsNP</a:t>
            </a:r>
            <a:r>
              <a:rPr lang="tr-TR" sz="1800" dirty="0" smtClean="0"/>
              <a:t> ) olarak ikiye ayrılır ve bunlar burun poliplerinin varlığı veya yokluğuna göre ayırt edilir. </a:t>
            </a:r>
            <a:r>
              <a:rPr lang="tr-TR" sz="1800" dirty="0" err="1" smtClean="0"/>
              <a:t>CRSwNP</a:t>
            </a:r>
            <a:r>
              <a:rPr lang="tr-TR" sz="1800" dirty="0" smtClean="0"/>
              <a:t>, tüm CRS vakalarının yaklaşık </a:t>
            </a:r>
            <a:r>
              <a:rPr lang="tr-TR" sz="1800" b="1" dirty="0" smtClean="0"/>
              <a:t>üçte birini </a:t>
            </a:r>
            <a:r>
              <a:rPr lang="tr-TR" sz="1800" dirty="0" smtClean="0"/>
              <a:t>temsil </a:t>
            </a:r>
            <a:r>
              <a:rPr lang="tr-TR" sz="1800" dirty="0" smtClean="0"/>
              <a:t>eder</a:t>
            </a:r>
          </a:p>
          <a:p>
            <a:endParaRPr lang="tr-TR" sz="1800" dirty="0" smtClean="0">
              <a:hlinkClick r:id="rId2"/>
            </a:endParaRPr>
          </a:p>
          <a:p>
            <a:endParaRPr lang="tr-TR" sz="1800" dirty="0" smtClean="0">
              <a:hlinkClick r:id="rId2"/>
            </a:endParaRPr>
          </a:p>
          <a:p>
            <a:endParaRPr lang="tr-TR" sz="1800" dirty="0" smtClean="0">
              <a:hlinkClick r:id="rId2"/>
            </a:endParaRPr>
          </a:p>
          <a:p>
            <a:endParaRPr lang="tr-TR" sz="1800" dirty="0" smtClean="0">
              <a:hlinkClick r:id="rId2"/>
            </a:endParaRPr>
          </a:p>
          <a:p>
            <a:endParaRPr lang="tr-TR" sz="1000" dirty="0" smtClean="0">
              <a:hlinkClick r:id="rId2"/>
            </a:endParaRPr>
          </a:p>
          <a:p>
            <a:endParaRPr lang="tr-TR" sz="1000" dirty="0" smtClean="0">
              <a:hlinkClick r:id="rId2"/>
            </a:endParaRPr>
          </a:p>
          <a:p>
            <a:endParaRPr lang="tr-TR" sz="1000" dirty="0" smtClean="0">
              <a:hlinkClick r:id="rId2"/>
            </a:endParaRPr>
          </a:p>
          <a:p>
            <a:r>
              <a:rPr lang="tr-TR" sz="1000" dirty="0" err="1" smtClean="0">
                <a:hlinkClick r:id="rId2"/>
              </a:rPr>
              <a:t>Sedaghat</a:t>
            </a:r>
            <a:r>
              <a:rPr lang="tr-TR" sz="1000" dirty="0" smtClean="0">
                <a:hlinkClick r:id="rId2"/>
              </a:rPr>
              <a:t> </a:t>
            </a:r>
            <a:r>
              <a:rPr lang="tr-TR" sz="1000" dirty="0" smtClean="0">
                <a:hlinkClick r:id="rId2"/>
              </a:rPr>
              <a:t>AR, </a:t>
            </a:r>
            <a:r>
              <a:rPr lang="tr-TR" sz="1000" dirty="0" err="1" smtClean="0">
                <a:hlinkClick r:id="rId2"/>
              </a:rPr>
              <a:t>Kuan</a:t>
            </a:r>
            <a:r>
              <a:rPr lang="tr-TR" sz="1000" dirty="0" smtClean="0">
                <a:hlinkClick r:id="rId2"/>
              </a:rPr>
              <a:t> EC, </a:t>
            </a:r>
            <a:r>
              <a:rPr lang="tr-TR" sz="1000" dirty="0" err="1" smtClean="0">
                <a:hlinkClick r:id="rId2"/>
              </a:rPr>
              <a:t>Scadding</a:t>
            </a:r>
            <a:r>
              <a:rPr lang="tr-TR" sz="1000" dirty="0" smtClean="0">
                <a:hlinkClick r:id="rId2"/>
              </a:rPr>
              <a:t> GK. Kronik </a:t>
            </a:r>
            <a:r>
              <a:rPr lang="tr-TR" sz="1000" dirty="0" err="1" smtClean="0">
                <a:hlinkClick r:id="rId2"/>
              </a:rPr>
              <a:t>Rinosinüzitin</a:t>
            </a:r>
            <a:r>
              <a:rPr lang="tr-TR" sz="1000" dirty="0" smtClean="0">
                <a:hlinkClick r:id="rId2"/>
              </a:rPr>
              <a:t> Epidemiyolojisi: Yaygınlık ve Risk Faktörleri. J </a:t>
            </a:r>
            <a:r>
              <a:rPr lang="tr-TR" sz="1000" dirty="0" err="1" smtClean="0">
                <a:hlinkClick r:id="rId2"/>
              </a:rPr>
              <a:t>Allergy</a:t>
            </a:r>
            <a:r>
              <a:rPr lang="tr-TR" sz="1000" dirty="0" smtClean="0">
                <a:hlinkClick r:id="rId2"/>
              </a:rPr>
              <a:t> </a:t>
            </a:r>
            <a:r>
              <a:rPr lang="tr-TR" sz="1000" dirty="0" err="1" smtClean="0">
                <a:hlinkClick r:id="rId2"/>
              </a:rPr>
              <a:t>Clin</a:t>
            </a:r>
            <a:r>
              <a:rPr lang="tr-TR" sz="1000" dirty="0" smtClean="0">
                <a:hlinkClick r:id="rId2"/>
              </a:rPr>
              <a:t> </a:t>
            </a:r>
            <a:r>
              <a:rPr lang="tr-TR" sz="1000" dirty="0" err="1" smtClean="0">
                <a:hlinkClick r:id="rId2"/>
              </a:rPr>
              <a:t>Immunol</a:t>
            </a:r>
            <a:r>
              <a:rPr lang="tr-TR" sz="1000" dirty="0" smtClean="0">
                <a:hlinkClick r:id="rId2"/>
              </a:rPr>
              <a:t> </a:t>
            </a:r>
            <a:r>
              <a:rPr lang="tr-TR" sz="1000" dirty="0" err="1" smtClean="0">
                <a:hlinkClick r:id="rId2"/>
              </a:rPr>
              <a:t>Pract</a:t>
            </a:r>
            <a:r>
              <a:rPr lang="tr-TR" sz="1000" dirty="0" smtClean="0">
                <a:hlinkClick r:id="rId2"/>
              </a:rPr>
              <a:t> 2022; 10:1395.</a:t>
            </a:r>
            <a:endParaRPr lang="tr-TR" sz="1000" dirty="0" smtClean="0"/>
          </a:p>
          <a:p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EPOS2020 yönlendirme grubu </a:t>
            </a:r>
            <a:r>
              <a:rPr lang="tr-TR" dirty="0" smtClean="0"/>
              <a:t>k</a:t>
            </a:r>
            <a:r>
              <a:rPr lang="tr-TR" dirty="0" smtClean="0"/>
              <a:t>ronik </a:t>
            </a:r>
            <a:r>
              <a:rPr lang="tr-TR" dirty="0" err="1" smtClean="0"/>
              <a:t>rinosüziti</a:t>
            </a:r>
            <a:r>
              <a:rPr lang="tr-TR" dirty="0" smtClean="0"/>
              <a:t> </a:t>
            </a:r>
            <a:r>
              <a:rPr lang="tr-TR" dirty="0" err="1" smtClean="0"/>
              <a:t>primer</a:t>
            </a:r>
            <a:r>
              <a:rPr lang="tr-TR" dirty="0" smtClean="0"/>
              <a:t> ve </a:t>
            </a:r>
            <a:r>
              <a:rPr lang="tr-TR" dirty="0" err="1" smtClean="0"/>
              <a:t>sekonder</a:t>
            </a:r>
            <a:r>
              <a:rPr lang="tr-TR" dirty="0" smtClean="0"/>
              <a:t> olarak ele almayı  ve her birini anatomik dağılıma göre lokal ve yaygın hastalık olarak ikiye ayırmayı </a:t>
            </a:r>
            <a:r>
              <a:rPr lang="tr-TR" dirty="0" smtClean="0"/>
              <a:t>amaçlamıştır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KRS'de</a:t>
            </a:r>
            <a:r>
              <a:rPr lang="tr-TR" dirty="0" smtClean="0"/>
              <a:t> hastalık, </a:t>
            </a:r>
            <a:r>
              <a:rPr lang="tr-TR" dirty="0" err="1" smtClean="0"/>
              <a:t>endotip</a:t>
            </a:r>
            <a:r>
              <a:rPr lang="tr-TR" dirty="0" smtClean="0"/>
              <a:t> baskınlığına göre tip 2 veya tip 2 dışı şeklinde ele alınır.</a:t>
            </a:r>
          </a:p>
          <a:p>
            <a:endParaRPr lang="tr-TR" dirty="0" smtClean="0"/>
          </a:p>
          <a:p>
            <a:r>
              <a:rPr lang="tr-TR" dirty="0" smtClean="0"/>
              <a:t> Klinik olarak lokalize </a:t>
            </a:r>
            <a:r>
              <a:rPr lang="tr-TR" dirty="0" err="1" smtClean="0"/>
              <a:t>primer</a:t>
            </a:r>
            <a:r>
              <a:rPr lang="tr-TR" dirty="0" smtClean="0"/>
              <a:t> KRS, daha sonra iki </a:t>
            </a:r>
            <a:r>
              <a:rPr lang="tr-TR" dirty="0" err="1" smtClean="0"/>
              <a:t>fenotipe</a:t>
            </a:r>
            <a:r>
              <a:rPr lang="tr-TR" dirty="0" smtClean="0"/>
              <a:t> ayrılır: Alerjik </a:t>
            </a:r>
            <a:r>
              <a:rPr lang="tr-TR" dirty="0" err="1" smtClean="0"/>
              <a:t>fungal</a:t>
            </a:r>
            <a:r>
              <a:rPr lang="tr-TR" dirty="0" smtClean="0"/>
              <a:t> </a:t>
            </a:r>
            <a:r>
              <a:rPr lang="tr-TR" dirty="0" err="1" smtClean="0"/>
              <a:t>rinosinüzit</a:t>
            </a:r>
            <a:r>
              <a:rPr lang="tr-TR" dirty="0" smtClean="0"/>
              <a:t> (AFRS) veya izole sinüzit. </a:t>
            </a:r>
          </a:p>
          <a:p>
            <a:endParaRPr lang="tr-TR" dirty="0" smtClean="0"/>
          </a:p>
          <a:p>
            <a:r>
              <a:rPr lang="tr-TR" dirty="0" smtClean="0"/>
              <a:t>Yaygın KRS için klinik </a:t>
            </a:r>
            <a:r>
              <a:rPr lang="tr-TR" dirty="0" err="1" smtClean="0"/>
              <a:t>fenotipler</a:t>
            </a:r>
            <a:r>
              <a:rPr lang="tr-TR" dirty="0" smtClean="0"/>
              <a:t> ağırlıklı olarak </a:t>
            </a:r>
            <a:r>
              <a:rPr lang="tr-TR" dirty="0" err="1" smtClean="0"/>
              <a:t>eKRS</a:t>
            </a:r>
            <a:r>
              <a:rPr lang="tr-TR" dirty="0" smtClean="0"/>
              <a:t> ve </a:t>
            </a:r>
            <a:r>
              <a:rPr lang="tr-TR" dirty="0" err="1" smtClean="0"/>
              <a:t>eKRS</a:t>
            </a:r>
            <a:r>
              <a:rPr lang="tr-TR" dirty="0" smtClean="0"/>
              <a:t> dışıdır ki bunlar histolojik olarak </a:t>
            </a:r>
            <a:r>
              <a:rPr lang="tr-TR" dirty="0" err="1" smtClean="0"/>
              <a:t>eozinofili</a:t>
            </a:r>
            <a:r>
              <a:rPr lang="tr-TR" dirty="0" smtClean="0"/>
              <a:t> düzeyinin niceliği ile yani “sayı/yüksek büyütme alanı” (x400) ile ayrılır; EPOS paneli bu sayıyı ≥10/yüksek büyütme alanı (x 400) olarak kabul etmiştir.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Sekonder</a:t>
            </a:r>
            <a:r>
              <a:rPr lang="tr-TR" dirty="0" smtClean="0"/>
              <a:t> KRS için sınıflandırma  lokalize veya yaygın olarak yapılır ve daha sonra lokal patoloji, mekanik, </a:t>
            </a:r>
            <a:r>
              <a:rPr lang="tr-TR" dirty="0" err="1" smtClean="0"/>
              <a:t>inflamatuar</a:t>
            </a:r>
            <a:r>
              <a:rPr lang="tr-TR" dirty="0" smtClean="0"/>
              <a:t> ve immünolojik faktörlere bağlı dört kategoride incelenir.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229600" cy="327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7298"/>
            <a:ext cx="8229600" cy="417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Toplumda semptoma dayalı KRS </a:t>
            </a:r>
            <a:r>
              <a:rPr lang="tr-TR" sz="1800" dirty="0" err="1" smtClean="0"/>
              <a:t>prevalansı</a:t>
            </a:r>
            <a:r>
              <a:rPr lang="tr-TR" sz="1800" dirty="0" smtClean="0"/>
              <a:t>  %5,5 - 28 arasında bulunmuştur.KRS, sigara içenlerde içmeyenlere göre daha sıktır.</a:t>
            </a:r>
          </a:p>
          <a:p>
            <a:r>
              <a:rPr lang="tr-TR" sz="1800" dirty="0" smtClean="0"/>
              <a:t>Semptomlar endoskopi ya da BT görüntüleme ile kombine edildiğinde, </a:t>
            </a:r>
            <a:r>
              <a:rPr lang="tr-TR" sz="1800" dirty="0" err="1" smtClean="0"/>
              <a:t>prevalans</a:t>
            </a:r>
            <a:r>
              <a:rPr lang="tr-TR" sz="1800" dirty="0" smtClean="0"/>
              <a:t> %3-6’ya düşer.</a:t>
            </a:r>
          </a:p>
          <a:p>
            <a:r>
              <a:rPr lang="tr-TR" sz="1800" dirty="0" smtClean="0"/>
              <a:t>KRS </a:t>
            </a:r>
            <a:r>
              <a:rPr lang="tr-TR" sz="1800" dirty="0" smtClean="0"/>
              <a:t>astımı olan kişilerde daha sık gözlenir; </a:t>
            </a:r>
            <a:r>
              <a:rPr lang="tr-TR" sz="1800" dirty="0" err="1" smtClean="0"/>
              <a:t>KRS’li</a:t>
            </a:r>
            <a:r>
              <a:rPr lang="tr-TR" sz="1800" dirty="0" smtClean="0"/>
              <a:t> hastaların %25’inde astım görülürken, genel popülasyonda bu oran %5’tir. KRS ayrıca KOAH, N-ERD, </a:t>
            </a:r>
            <a:r>
              <a:rPr lang="tr-TR" sz="1800" dirty="0" err="1" smtClean="0"/>
              <a:t>hipogammaglobülinemi</a:t>
            </a:r>
            <a:r>
              <a:rPr lang="tr-TR" sz="1800" dirty="0" smtClean="0"/>
              <a:t> ve GERH ile ilişkilidir</a:t>
            </a:r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Epidemiyoloji ve </a:t>
            </a:r>
            <a:r>
              <a:rPr lang="tr-TR" sz="2800" dirty="0" err="1" smtClean="0"/>
              <a:t>predispozan</a:t>
            </a:r>
            <a:r>
              <a:rPr lang="tr-TR" sz="2800" dirty="0" smtClean="0"/>
              <a:t> faktörler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9993"/>
          </a:xfrm>
        </p:spPr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r>
              <a:rPr lang="tr-TR" dirty="0" err="1" smtClean="0"/>
              <a:t>Sinonasal</a:t>
            </a:r>
            <a:r>
              <a:rPr lang="tr-TR" dirty="0" smtClean="0"/>
              <a:t> bariyer geçildiğinde, üç patojen sınıfından birini hedefleyen hücresel ve </a:t>
            </a:r>
            <a:r>
              <a:rPr lang="tr-TR" dirty="0" err="1" smtClean="0"/>
              <a:t>sitokin</a:t>
            </a:r>
            <a:r>
              <a:rPr lang="tr-TR" dirty="0" smtClean="0"/>
              <a:t> </a:t>
            </a:r>
            <a:r>
              <a:rPr lang="tr-TR" dirty="0" err="1" smtClean="0"/>
              <a:t>repertuvarı</a:t>
            </a:r>
            <a:r>
              <a:rPr lang="tr-TR" dirty="0" smtClean="0"/>
              <a:t> ile karakterize,kendini sınırlayan </a:t>
            </a:r>
            <a:r>
              <a:rPr lang="tr-TR" dirty="0" err="1" smtClean="0"/>
              <a:t>immünodefansif</a:t>
            </a:r>
            <a:r>
              <a:rPr lang="tr-TR" dirty="0" smtClean="0"/>
              <a:t> bir yanıt ortaya çıkar: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Tip 1 bağışıklık yanıtı virüsleri, tip 2 yanıt parazitleri ve tip 3 yanıt </a:t>
            </a:r>
            <a:r>
              <a:rPr lang="tr-TR" dirty="0" err="1" smtClean="0"/>
              <a:t>ekstraselüler</a:t>
            </a:r>
            <a:r>
              <a:rPr lang="tr-TR" dirty="0" smtClean="0"/>
              <a:t> bakteri ve mantarları hedefler; bunların hepsi patojenlerin eliminasyonu ve bariyer bütünlüğünün yeniden sağlanması ile ortadan kalkar. </a:t>
            </a:r>
          </a:p>
          <a:p>
            <a:endParaRPr lang="tr-TR" dirty="0" smtClean="0"/>
          </a:p>
          <a:p>
            <a:r>
              <a:rPr lang="tr-TR" dirty="0" smtClean="0"/>
              <a:t>KRS vakalarında bariyer </a:t>
            </a:r>
            <a:r>
              <a:rPr lang="tr-TR" dirty="0" err="1" smtClean="0"/>
              <a:t>penetrasyonu</a:t>
            </a:r>
            <a:r>
              <a:rPr lang="tr-TR" dirty="0" smtClean="0"/>
              <a:t>, kendini sınırlandıramayan ve tipik olarak tek başına ya da kombinasyonlar halinde tip 1, 2 veya 3 yolakları kullanan kronik </a:t>
            </a:r>
            <a:r>
              <a:rPr lang="tr-TR" dirty="0" err="1" smtClean="0"/>
              <a:t>inflamatuar</a:t>
            </a:r>
            <a:r>
              <a:rPr lang="tr-TR" dirty="0" smtClean="0"/>
              <a:t> bir yanıt ile sonuçlanır. Tip 2 </a:t>
            </a:r>
            <a:r>
              <a:rPr lang="tr-TR" dirty="0" err="1" smtClean="0"/>
              <a:t>inflamasyon</a:t>
            </a:r>
            <a:r>
              <a:rPr lang="tr-TR" dirty="0" smtClean="0"/>
              <a:t>, </a:t>
            </a:r>
            <a:r>
              <a:rPr lang="tr-TR" dirty="0" err="1" smtClean="0"/>
              <a:t>eozinofil</a:t>
            </a:r>
            <a:r>
              <a:rPr lang="tr-TR" dirty="0" smtClean="0"/>
              <a:t> ve </a:t>
            </a:r>
            <a:r>
              <a:rPr lang="tr-TR" dirty="0" err="1" smtClean="0"/>
              <a:t>mast</a:t>
            </a:r>
            <a:r>
              <a:rPr lang="tr-TR" dirty="0" smtClean="0"/>
              <a:t> hücre aktivasyonu ve göçünün yanı sıra IL-4, IL-5 ve IL-13 </a:t>
            </a:r>
            <a:r>
              <a:rPr lang="tr-TR" dirty="0" err="1" smtClean="0"/>
              <a:t>sitokinleri</a:t>
            </a:r>
            <a:r>
              <a:rPr lang="tr-TR" dirty="0" smtClean="0"/>
              <a:t> ile karakterizedir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Patogenez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2296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7183"/>
          </a:xfrm>
        </p:spPr>
        <p:txBody>
          <a:bodyPr>
            <a:normAutofit/>
          </a:bodyPr>
          <a:lstStyle/>
          <a:p>
            <a:r>
              <a:rPr lang="tr-TR" sz="1600" dirty="0" smtClean="0"/>
              <a:t>KRS araştırmaları saf ve </a:t>
            </a:r>
            <a:r>
              <a:rPr lang="tr-TR" sz="1600" dirty="0" err="1" smtClean="0"/>
              <a:t>mikst</a:t>
            </a:r>
            <a:r>
              <a:rPr lang="tr-TR" sz="1600" dirty="0" smtClean="0"/>
              <a:t> tip 2 </a:t>
            </a:r>
            <a:r>
              <a:rPr lang="tr-TR" sz="1600" dirty="0" err="1" smtClean="0"/>
              <a:t>endotipli</a:t>
            </a:r>
            <a:r>
              <a:rPr lang="tr-TR" sz="1600" dirty="0" smtClean="0"/>
              <a:t> hastaların mevcut tedavilere çok daha dirençli olduğunu ve saf tip 1 veya 3 </a:t>
            </a:r>
            <a:r>
              <a:rPr lang="tr-TR" sz="1600" dirty="0" err="1" smtClean="0"/>
              <a:t>endotiplerle</a:t>
            </a:r>
            <a:r>
              <a:rPr lang="tr-TR" sz="1600" dirty="0" smtClean="0"/>
              <a:t> karşılaştırıldığında yüksek bir </a:t>
            </a:r>
            <a:r>
              <a:rPr lang="tr-TR" sz="1600" dirty="0" err="1" smtClean="0"/>
              <a:t>nüks</a:t>
            </a:r>
            <a:r>
              <a:rPr lang="tr-TR" sz="1600" dirty="0" smtClean="0"/>
              <a:t> oranı sergilediğini göstermiştir.</a:t>
            </a:r>
          </a:p>
          <a:p>
            <a:endParaRPr lang="tr-TR" sz="1600" dirty="0" smtClean="0"/>
          </a:p>
          <a:p>
            <a:r>
              <a:rPr lang="tr-TR" sz="1600" dirty="0" err="1" smtClean="0"/>
              <a:t>KRS’de</a:t>
            </a:r>
            <a:r>
              <a:rPr lang="tr-TR" sz="1600" dirty="0" smtClean="0"/>
              <a:t> </a:t>
            </a:r>
            <a:r>
              <a:rPr lang="tr-TR" sz="1600" dirty="0" err="1" smtClean="0"/>
              <a:t>sinonazal</a:t>
            </a:r>
            <a:r>
              <a:rPr lang="tr-TR" sz="1600" dirty="0" smtClean="0"/>
              <a:t> dokuların yeniden yapılanması en çok polip oluşumu, </a:t>
            </a:r>
            <a:r>
              <a:rPr lang="tr-TR" sz="1600" dirty="0" err="1" smtClean="0"/>
              <a:t>goblet</a:t>
            </a:r>
            <a:r>
              <a:rPr lang="tr-TR" sz="1600" dirty="0" smtClean="0"/>
              <a:t> hücre </a:t>
            </a:r>
            <a:r>
              <a:rPr lang="tr-TR" sz="1600" dirty="0" err="1" smtClean="0"/>
              <a:t>hiperplazisi</a:t>
            </a:r>
            <a:r>
              <a:rPr lang="tr-TR" sz="1600" dirty="0" smtClean="0"/>
              <a:t> ve </a:t>
            </a:r>
            <a:r>
              <a:rPr lang="tr-TR" sz="1600" dirty="0" err="1" smtClean="0"/>
              <a:t>epitel</a:t>
            </a:r>
            <a:r>
              <a:rPr lang="tr-TR" sz="1600" dirty="0" smtClean="0"/>
              <a:t> bariyer anormalliklerini kapsar, bunlar da toplu halde KRS semptomlarının çoğundan </a:t>
            </a:r>
            <a:r>
              <a:rPr lang="tr-TR" sz="1600" dirty="0" smtClean="0"/>
              <a:t>sorumlu </a:t>
            </a:r>
            <a:r>
              <a:rPr lang="tr-TR" sz="1600" dirty="0" smtClean="0"/>
              <a:t>olabilir. Bariyer yeniden yapılanması durumunda sonuç genellikle geçirgenliğin artmasıdır, muhtemelen bu da </a:t>
            </a:r>
            <a:r>
              <a:rPr lang="tr-TR" sz="1600" dirty="0" err="1" smtClean="0"/>
              <a:t>KRS’nin</a:t>
            </a:r>
            <a:r>
              <a:rPr lang="tr-TR" sz="1600" dirty="0" smtClean="0"/>
              <a:t> </a:t>
            </a:r>
            <a:r>
              <a:rPr lang="tr-TR" sz="1600" dirty="0" err="1" smtClean="0"/>
              <a:t>persistans</a:t>
            </a:r>
            <a:r>
              <a:rPr lang="tr-TR" sz="1600" dirty="0" smtClean="0"/>
              <a:t> ve </a:t>
            </a:r>
            <a:r>
              <a:rPr lang="tr-TR" sz="1600" dirty="0" err="1" smtClean="0"/>
              <a:t>nüksünü</a:t>
            </a:r>
            <a:r>
              <a:rPr lang="tr-TR" sz="1600" dirty="0" smtClean="0"/>
              <a:t> kolaylaştırır. Bu değişikliklerin hepsi en çok tip 2 </a:t>
            </a:r>
            <a:r>
              <a:rPr lang="tr-TR" sz="1600" dirty="0" err="1" smtClean="0"/>
              <a:t>KRS’de</a:t>
            </a:r>
            <a:r>
              <a:rPr lang="tr-TR" sz="1600" dirty="0" smtClean="0"/>
              <a:t> belirgindir ve semptomların daha şiddetli olması ve yüksek tedavi başarısızlığından sorumlu olabilir.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</TotalTime>
  <Words>763</Words>
  <Application>Microsoft Office PowerPoint</Application>
  <PresentationFormat>Ekran Gösterisi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Kalabalık</vt:lpstr>
      <vt:lpstr>Kronik Rinosinüzit ve Nazal Polipler  </vt:lpstr>
      <vt:lpstr>Slayt 2</vt:lpstr>
      <vt:lpstr>Slayt 3</vt:lpstr>
      <vt:lpstr>Slayt 4</vt:lpstr>
      <vt:lpstr>Slayt 5</vt:lpstr>
      <vt:lpstr>Slayt 6</vt:lpstr>
      <vt:lpstr>Epidemiyoloji ve predispozan faktörler </vt:lpstr>
      <vt:lpstr>Patogenez</vt:lpstr>
      <vt:lpstr>Slayt 9</vt:lpstr>
      <vt:lpstr>Slayt 10</vt:lpstr>
      <vt:lpstr>Tanı araçları</vt:lpstr>
      <vt:lpstr>Slayt 12</vt:lpstr>
      <vt:lpstr>Slayt 13</vt:lpstr>
      <vt:lpstr>Slayt 14</vt:lpstr>
      <vt:lpstr> 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 Rinosinüzit ve Nazal Polipler  </dc:title>
  <dc:creator>hakan basır</dc:creator>
  <cp:lastModifiedBy>hakan basır</cp:lastModifiedBy>
  <cp:revision>27</cp:revision>
  <dcterms:created xsi:type="dcterms:W3CDTF">2025-04-19T12:37:54Z</dcterms:created>
  <dcterms:modified xsi:type="dcterms:W3CDTF">2025-04-26T04:05:47Z</dcterms:modified>
</cp:coreProperties>
</file>